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7" r:id="rId2"/>
    <p:sldId id="261" r:id="rId3"/>
    <p:sldId id="262" r:id="rId4"/>
    <p:sldId id="263" r:id="rId5"/>
    <p:sldId id="264" r:id="rId6"/>
    <p:sldId id="265" r:id="rId7"/>
    <p:sldId id="266" r:id="rId8"/>
    <p:sldId id="267" r:id="rId9"/>
    <p:sldId id="268" r:id="rId10"/>
    <p:sldId id="269" r:id="rId11"/>
    <p:sldId id="270" r:id="rId12"/>
    <p:sldId id="303" r:id="rId13"/>
    <p:sldId id="304" r:id="rId14"/>
    <p:sldId id="271" r:id="rId15"/>
    <p:sldId id="272" r:id="rId16"/>
    <p:sldId id="273" r:id="rId17"/>
    <p:sldId id="274" r:id="rId18"/>
    <p:sldId id="275" r:id="rId19"/>
    <p:sldId id="279" r:id="rId20"/>
    <p:sldId id="280" r:id="rId21"/>
    <p:sldId id="281" r:id="rId22"/>
    <p:sldId id="282" r:id="rId23"/>
    <p:sldId id="302" r:id="rId24"/>
    <p:sldId id="300" r:id="rId25"/>
    <p:sldId id="283" r:id="rId26"/>
    <p:sldId id="301" r:id="rId27"/>
    <p:sldId id="296" r:id="rId28"/>
    <p:sldId id="284" r:id="rId29"/>
    <p:sldId id="285" r:id="rId30"/>
    <p:sldId id="286" r:id="rId31"/>
    <p:sldId id="287" r:id="rId32"/>
    <p:sldId id="288" r:id="rId33"/>
    <p:sldId id="289" r:id="rId34"/>
    <p:sldId id="290" r:id="rId35"/>
    <p:sldId id="297" r:id="rId36"/>
    <p:sldId id="291" r:id="rId37"/>
    <p:sldId id="292" r:id="rId38"/>
    <p:sldId id="293" r:id="rId39"/>
    <p:sldId id="294" r:id="rId40"/>
    <p:sldId id="295" r:id="rId41"/>
    <p:sldId id="305" r:id="rId42"/>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85"/>
    <p:restoredTop sz="91345"/>
  </p:normalViewPr>
  <p:slideViewPr>
    <p:cSldViewPr snapToObjects="1" showGuides="1">
      <p:cViewPr varScale="1">
        <p:scale>
          <a:sx n="98" d="100"/>
          <a:sy n="98" d="100"/>
        </p:scale>
        <p:origin x="175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5.emf"/><Relationship Id="rId5" Type="http://schemas.openxmlformats.org/officeDocument/2006/relationships/image" Target="../media/image20.emf"/><Relationship Id="rId4"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3BF598B7-6BE3-A949-B4B8-BD45FC22D096}" type="datetime1">
              <a:rPr lang="de-DE"/>
              <a:pPr/>
              <a:t>18.03.22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A90459CF-B6DA-584E-9463-85B932EE3B07}" type="slidenum">
              <a:rPr lang="de-DE"/>
              <a:pPr/>
              <a:t>‹Nr.›</a:t>
            </a:fld>
            <a:endParaRPr lang="de-DE"/>
          </a:p>
        </p:txBody>
      </p:sp>
    </p:spTree>
    <p:extLst>
      <p:ext uri="{BB962C8B-B14F-4D97-AF65-F5344CB8AC3E}">
        <p14:creationId xmlns:p14="http://schemas.microsoft.com/office/powerpoint/2010/main" val="310952726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 name="Notizenplatzhalter 2"/>
          <p:cNvSpPr>
            <a:spLocks noGrp="1"/>
          </p:cNvSpPr>
          <p:nvPr>
            <p:ph type="body" idx="1"/>
          </p:nvPr>
        </p:nvSpPr>
        <p:spPr/>
        <p:txBody>
          <a:bodyPr/>
          <a:lstStyle/>
          <a:p>
            <a:pPr>
              <a:lnSpc>
                <a:spcPct val="80000"/>
              </a:lnSpc>
            </a:pPr>
            <a:r>
              <a:rPr lang="de-DE" sz="900">
                <a:latin typeface="Calibri" charset="0"/>
                <a:ea typeface="ＭＳ Ｐゴシック" charset="0"/>
                <a:cs typeface="ＭＳ Ｐゴシック" charset="0"/>
              </a:rPr>
              <a:t>Edward Lorenz hat sich mit dem Aufkommen von Computern mit einer rechnergestützten Wettervorhersage befasst. Damals herrschte die Auffassung, dass man nur genug Wetterdaten (Druck, Temperatur, Feuchte, ...) beschaffen müsste um daraus mit der Leistungsfähigkeit der Computer das zukünftige Wetter berechnen zu können. Er entwarf solche mathematischen Vorhersagemodelle, fütterte die Computer mit Wetterdaten als Startwerte und ließ die Computer rechnen. Er erhielt tatsächlich eine „mathematische</a:t>
            </a:r>
            <a:r>
              <a:rPr lang="ja-JP" altLang="de-DE" sz="900">
                <a:latin typeface="Calibri" charset="0"/>
                <a:ea typeface="ＭＳ Ｐゴシック" charset="0"/>
                <a:cs typeface="ＭＳ Ｐゴシック" charset="0"/>
              </a:rPr>
              <a:t>“</a:t>
            </a:r>
            <a:r>
              <a:rPr lang="de-DE" sz="900">
                <a:latin typeface="Calibri" charset="0"/>
                <a:ea typeface="ＭＳ Ｐゴシック" charset="0"/>
                <a:cs typeface="ＭＳ Ｐゴシック" charset="0"/>
              </a:rPr>
              <a:t> Wettervorhersage.</a:t>
            </a:r>
          </a:p>
          <a:p>
            <a:pPr>
              <a:lnSpc>
                <a:spcPct val="80000"/>
              </a:lnSpc>
            </a:pPr>
            <a:r>
              <a:rPr lang="de-DE" sz="900">
                <a:latin typeface="Calibri" charset="0"/>
                <a:ea typeface="ＭＳ Ｐゴシック" charset="0"/>
                <a:cs typeface="ＭＳ Ｐゴシック" charset="0"/>
              </a:rPr>
              <a:t>Als er allerdings die Computer nochmals mit denselben Anfangswerten rechnen ließ und diese nur „etwas gerundet</a:t>
            </a:r>
            <a:r>
              <a:rPr lang="ja-JP" altLang="de-DE" sz="900">
                <a:latin typeface="Calibri" charset="0"/>
                <a:ea typeface="ＭＳ Ｐゴシック" charset="0"/>
                <a:cs typeface="ＭＳ Ｐゴシック" charset="0"/>
              </a:rPr>
              <a:t>“</a:t>
            </a:r>
            <a:r>
              <a:rPr lang="de-DE" sz="900">
                <a:latin typeface="Calibri" charset="0"/>
                <a:ea typeface="ＭＳ Ｐゴシック" charset="0"/>
                <a:cs typeface="ＭＳ Ｐゴシック" charset="0"/>
              </a:rPr>
              <a:t> eingab, musste er erkennen, dass mit diesen doch quasi „gleichen</a:t>
            </a:r>
            <a:r>
              <a:rPr lang="ja-JP" altLang="de-DE" sz="900">
                <a:latin typeface="Calibri" charset="0"/>
                <a:ea typeface="ＭＳ Ｐゴシック" charset="0"/>
                <a:cs typeface="ＭＳ Ｐゴシック" charset="0"/>
              </a:rPr>
              <a:t>“</a:t>
            </a:r>
            <a:r>
              <a:rPr lang="de-DE" sz="900">
                <a:latin typeface="Calibri" charset="0"/>
                <a:ea typeface="ＭＳ Ｐゴシック" charset="0"/>
                <a:cs typeface="ＭＳ Ｐゴシック" charset="0"/>
              </a:rPr>
              <a:t> Daten ein völlig anderes Wettermodell berechnet wurde. Dies war die Geburtsstunde der Chaostheorie und Lorenz drückte dies plastisch so aus: „Der Flügelschlag eines Schmetterlings in China kann dafür verantwortlich sein, ob in den USA ein Tornado entsteht oder nicht!</a:t>
            </a:r>
            <a:r>
              <a:rPr lang="ja-JP" altLang="de-DE" sz="900">
                <a:latin typeface="Calibri" charset="0"/>
                <a:ea typeface="ＭＳ Ｐゴシック" charset="0"/>
                <a:cs typeface="ＭＳ Ｐゴシック" charset="0"/>
              </a:rPr>
              <a:t>“</a:t>
            </a:r>
            <a:endParaRPr lang="de-DE" sz="900">
              <a:latin typeface="Calibri" charset="0"/>
              <a:ea typeface="ＭＳ Ｐゴシック" charset="0"/>
              <a:cs typeface="ＭＳ Ｐゴシック" charset="0"/>
            </a:endParaRPr>
          </a:p>
          <a:p>
            <a:pPr>
              <a:lnSpc>
                <a:spcPct val="80000"/>
              </a:lnSpc>
            </a:pPr>
            <a:r>
              <a:rPr lang="de-DE" sz="900">
                <a:latin typeface="Calibri" charset="0"/>
                <a:ea typeface="ＭＳ Ｐゴシック" charset="0"/>
                <a:cs typeface="ＭＳ Ｐゴシック" charset="0"/>
              </a:rPr>
              <a:t>Man braucht nun keine komplizierten Wettermodelle zu berechnen, um genau diesen Effekt hervorzurufen, es genügt die einfache Iterationsgleichung</a:t>
            </a:r>
          </a:p>
          <a:p>
            <a:pPr>
              <a:lnSpc>
                <a:spcPct val="80000"/>
              </a:lnSpc>
            </a:pPr>
            <a:endParaRPr lang="de-DE" sz="900">
              <a:latin typeface="Calibri" charset="0"/>
              <a:ea typeface="ＭＳ Ｐゴシック" charset="0"/>
              <a:cs typeface="ＭＳ Ｐゴシック" charset="0"/>
            </a:endParaRPr>
          </a:p>
          <a:p>
            <a:pPr>
              <a:lnSpc>
                <a:spcPct val="80000"/>
              </a:lnSpc>
            </a:pPr>
            <a:r>
              <a:rPr lang="de-DE" sz="900">
                <a:latin typeface="Calibri" charset="0"/>
                <a:ea typeface="ＭＳ Ｐゴシック" charset="0"/>
                <a:cs typeface="ＭＳ Ｐゴシック" charset="0"/>
              </a:rPr>
              <a:t> neue Zahl = alte Zahl zum Quadrat minus Eins.</a:t>
            </a:r>
          </a:p>
          <a:p>
            <a:pPr>
              <a:lnSpc>
                <a:spcPct val="80000"/>
              </a:lnSpc>
            </a:pPr>
            <a:endParaRPr lang="de-DE" sz="900">
              <a:latin typeface="Calibri" charset="0"/>
              <a:ea typeface="ＭＳ Ｐゴシック" charset="0"/>
              <a:cs typeface="ＭＳ Ｐゴシック" charset="0"/>
            </a:endParaRPr>
          </a:p>
          <a:p>
            <a:pPr>
              <a:lnSpc>
                <a:spcPct val="80000"/>
              </a:lnSpc>
            </a:pPr>
            <a:r>
              <a:rPr lang="de-DE" sz="900">
                <a:latin typeface="Calibri" charset="0"/>
                <a:ea typeface="ＭＳ Ｐゴシック" charset="0"/>
                <a:cs typeface="ＭＳ Ｐゴシック" charset="0"/>
              </a:rPr>
              <a:t>Je nachdem, mit welcher Zahl man diese Iteration beginnt, führt dies zu einer alternierenden Folge 0, -1, 0, -1, 0, -1 oder aber die Folgeglieder wachsen rasch über alle Anzeigemöglichkeiten des Computers hinaus. Welche Folge sich entwickelt hängt also vom Startwert ab und es reicht schon eine Veränderung von einem Millionstel oder einem Milliardstel an der Ausgangszahl, um ein völlig anderes Verhalten der Folge auszulösen.</a:t>
            </a:r>
          </a:p>
          <a:p>
            <a:pPr>
              <a:lnSpc>
                <a:spcPct val="80000"/>
              </a:lnSpc>
            </a:pPr>
            <a:endParaRPr lang="de-DE" sz="900">
              <a:latin typeface="Calibri" charset="0"/>
              <a:ea typeface="ＭＳ Ｐゴシック" charset="0"/>
              <a:cs typeface="ＭＳ Ｐゴシック" charset="0"/>
            </a:endParaRPr>
          </a:p>
          <a:p>
            <a:pPr>
              <a:lnSpc>
                <a:spcPct val="80000"/>
              </a:lnSpc>
            </a:pPr>
            <a:r>
              <a:rPr lang="de-DE" sz="900">
                <a:latin typeface="Calibri" charset="0"/>
                <a:ea typeface="ＭＳ Ｐゴシック" charset="0"/>
                <a:cs typeface="ＭＳ Ｐゴシック" charset="0"/>
              </a:rPr>
              <a:t>Dies ist auf einer zugehörigen EXCEL-Datei implementiert, die im Folienoriginal mit dem rechts unten befindlichen Button gestartet wird. Den Pfad muss man an seine Verhältnisse anpassen oder aber die EXCEL-Datei „von Hand</a:t>
            </a:r>
            <a:r>
              <a:rPr lang="ja-JP" altLang="de-DE" sz="900">
                <a:latin typeface="Calibri" charset="0"/>
                <a:ea typeface="ＭＳ Ｐゴシック" charset="0"/>
                <a:cs typeface="ＭＳ Ｐゴシック" charset="0"/>
              </a:rPr>
              <a:t>“</a:t>
            </a:r>
            <a:r>
              <a:rPr lang="de-DE" sz="900">
                <a:latin typeface="Calibri" charset="0"/>
                <a:ea typeface="ＭＳ Ｐゴシック" charset="0"/>
                <a:cs typeface="ＭＳ Ｐゴシック" charset="0"/>
              </a:rPr>
              <a:t> aufrufen. Natürlich muss man diese zuvor von meiner Homepage geladen haben.</a:t>
            </a:r>
          </a:p>
          <a:p>
            <a:pPr>
              <a:lnSpc>
                <a:spcPct val="80000"/>
              </a:lnSpc>
            </a:pPr>
            <a:r>
              <a:rPr lang="de-DE" sz="900">
                <a:latin typeface="Calibri" charset="0"/>
                <a:ea typeface="ＭＳ Ｐゴシック" charset="0"/>
                <a:cs typeface="ＭＳ Ｐゴシック" charset="0"/>
              </a:rPr>
              <a:t>Die Folge ist zu Vergleichszwecken zweimal implementiert und man muss nur noch die Startzahlen in die gelben Felder eingeben. Die Zahl, in deren Nähe die Folge umschlägt, ist in kleiner Schrift links oben angegeben. Viel Spaß beim Experimentieren.  </a:t>
            </a:r>
          </a:p>
          <a:p>
            <a:pPr>
              <a:lnSpc>
                <a:spcPct val="80000"/>
              </a:lnSpc>
            </a:pPr>
            <a:endParaRPr lang="de-DE" sz="900">
              <a:latin typeface="Calibri" charset="0"/>
              <a:ea typeface="ＭＳ Ｐゴシック" charset="0"/>
              <a:cs typeface="ＭＳ Ｐゴシック" charset="0"/>
            </a:endParaRPr>
          </a:p>
        </p:txBody>
      </p:sp>
      <p:sp>
        <p:nvSpPr>
          <p:cNvPr id="4" name="Foliennummernplatzhalt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BBD63ECD-2537-204B-B753-07E5A51E5EE7}" type="slidenum">
              <a:rPr lang="de-DE" sz="1200">
                <a:latin typeface="Calibri" charset="0"/>
              </a:rPr>
              <a:pPr eaLnBrk="1" hangingPunct="1"/>
              <a:t>2</a:t>
            </a:fld>
            <a:endParaRPr lang="de-DE"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4791AD83-7BDC-B94A-92A5-D066183BEC27}" type="slidenum">
              <a:rPr lang="de-DE" sz="1200">
                <a:latin typeface="Calibri" charset="0"/>
              </a:rPr>
              <a:pPr eaLnBrk="1" hangingPunct="1"/>
              <a:t>11</a:t>
            </a:fld>
            <a:endParaRPr lang="de-DE" sz="1200">
              <a:latin typeface="Calibri"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Messung des Luftdrucks nach Torricelli.</a:t>
            </a:r>
          </a:p>
          <a:p>
            <a:pPr eaLnBrk="1" hangingPunct="1">
              <a:spcBef>
                <a:spcPct val="0"/>
              </a:spcBef>
            </a:pPr>
            <a:r>
              <a:rPr lang="de-DE">
                <a:latin typeface="Calibri" charset="0"/>
                <a:ea typeface="ＭＳ Ｐゴシック" charset="0"/>
                <a:cs typeface="ＭＳ Ｐゴシック" charset="0"/>
              </a:rPr>
              <a:t>Der Luftdruck hält der Gewichtskraft einer 76 cm hohen Quecksilbersäule die Waage.</a:t>
            </a:r>
          </a:p>
          <a:p>
            <a:pPr eaLnBrk="1" hangingPunct="1">
              <a:spcBef>
                <a:spcPct val="0"/>
              </a:spcBef>
            </a:pPr>
            <a:r>
              <a:rPr lang="de-DE">
                <a:latin typeface="Calibri" charset="0"/>
                <a:ea typeface="ＭＳ Ｐゴシック" charset="0"/>
                <a:cs typeface="ＭＳ Ｐゴシック" charset="0"/>
              </a:rPr>
              <a:t>Steigt der Luftdruck, so wird gleichsam mehr Quecksilber in das Steigrohr gedrückt, sinkt er, so fliesst eine entsprechende Menge Quecksilber wieder heraus. Die Höhe der Quecksilbersäule ist damit ein direktes Maß für die Größe des Luftdrucks.</a:t>
            </a:r>
          </a:p>
          <a:p>
            <a:pPr eaLnBrk="1" hangingPunct="1">
              <a:spcBef>
                <a:spcPct val="0"/>
              </a:spcBef>
            </a:pPr>
            <a:r>
              <a:rPr lang="de-DE">
                <a:latin typeface="Calibri" charset="0"/>
                <a:ea typeface="ＭＳ Ｐゴシック" charset="0"/>
                <a:cs typeface="ＭＳ Ｐゴシック" charset="0"/>
              </a:rPr>
              <a:t>Evangelista Torricelli zu Ehren wurde deshalb lange Zeit der Luftdruck in „Torr</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 Millimeter Quecksilbersäule) gemessen. Im angelsächsischen Bereich wird der Luftdruck auch heute noch manchmal in „inches mercury</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angegeben, dann allerdings im Zoll-Maß. (29,92 inch. of merc.)</a:t>
            </a:r>
          </a:p>
          <a:p>
            <a:pPr eaLnBrk="1" hangingPunct="1">
              <a:spcBef>
                <a:spcPct val="0"/>
              </a:spcBef>
            </a:pPr>
            <a:r>
              <a:rPr lang="de-DE">
                <a:latin typeface="Calibri" charset="0"/>
                <a:ea typeface="ＭＳ Ｐゴシック" charset="0"/>
                <a:cs typeface="ＭＳ Ｐゴシック" charset="0"/>
              </a:rPr>
              <a:t>Man könnte übrigens auch ein Wasser-Barometer bauen. Dann müsste die Mess-Säule allerdings fast 10 m hoch sein.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Luftdruck in EDPA auf 1920ft laut ICAO mit 30ft/hPa um 64 hPa geringer. Ergibt ein QFE von etwa 950 hPa</a:t>
            </a:r>
          </a:p>
          <a:p>
            <a:r>
              <a:rPr lang="de-DE" dirty="0"/>
              <a:t>Die maximale </a:t>
            </a:r>
            <a:r>
              <a:rPr lang="de-DE" dirty="0" err="1"/>
              <a:t>Saughöhe</a:t>
            </a:r>
            <a:r>
              <a:rPr lang="de-DE" dirty="0"/>
              <a:t> ist auch noch abhängig von der Temperatur, da sich diese auf den Dampfdruck des Mediums auswirkt.</a:t>
            </a:r>
          </a:p>
        </p:txBody>
      </p:sp>
      <p:sp>
        <p:nvSpPr>
          <p:cNvPr id="4" name="Foliennummernplatzhalter 3"/>
          <p:cNvSpPr>
            <a:spLocks noGrp="1"/>
          </p:cNvSpPr>
          <p:nvPr>
            <p:ph type="sldNum" sz="quarter" idx="5"/>
          </p:nvPr>
        </p:nvSpPr>
        <p:spPr/>
        <p:txBody>
          <a:bodyPr/>
          <a:lstStyle/>
          <a:p>
            <a:fld id="{A90459CF-B6DA-584E-9463-85B932EE3B07}" type="slidenum">
              <a:rPr lang="de-DE" smtClean="0"/>
              <a:pPr/>
              <a:t>13</a:t>
            </a:fld>
            <a:endParaRPr lang="de-DE"/>
          </a:p>
        </p:txBody>
      </p:sp>
    </p:spTree>
    <p:extLst>
      <p:ext uri="{BB962C8B-B14F-4D97-AF65-F5344CB8AC3E}">
        <p14:creationId xmlns:p14="http://schemas.microsoft.com/office/powerpoint/2010/main" val="375498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AFF1ECAC-4C85-FB4C-9648-B991AAEF4265}" type="slidenum">
              <a:rPr lang="de-DE" sz="1200">
                <a:latin typeface="Calibri" charset="0"/>
              </a:rPr>
              <a:pPr eaLnBrk="1" hangingPunct="1"/>
              <a:t>14</a:t>
            </a:fld>
            <a:endParaRPr lang="de-DE" sz="1200">
              <a:latin typeface="Calibri"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Üblicherweise wird heutzutage der Luftdruck mit Hilfe von Anaeroid-Barometern gemessen.</a:t>
            </a:r>
          </a:p>
          <a:p>
            <a:pPr eaLnBrk="1" hangingPunct="1">
              <a:spcBef>
                <a:spcPct val="0"/>
              </a:spcBef>
            </a:pPr>
            <a:r>
              <a:rPr lang="de-DE">
                <a:latin typeface="Calibri" charset="0"/>
                <a:ea typeface="ＭＳ Ｐゴシック" charset="0"/>
                <a:cs typeface="ＭＳ Ｐゴシック" charset="0"/>
              </a:rPr>
              <a:t>Eine luftleergepumpte Metalldose dient als Sensor. Der herrschende Luftdruck will sie gegen die Rückstellkraft einer Feder zusammendrücken. Je nach Größe des Luftdrucks gelingt dies mehr oder weniger stark. Diese Bewegung der Dos wird über eine Mechanik auf einen Zeiger übertragen.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8DD054C7-3403-F240-8B4B-CB80E2A9C0C8}" type="slidenum">
              <a:rPr lang="de-DE" sz="1200">
                <a:latin typeface="Calibri" charset="0"/>
              </a:rPr>
              <a:pPr eaLnBrk="1" hangingPunct="1"/>
              <a:t>15</a:t>
            </a:fld>
            <a:endParaRPr lang="de-DE" sz="1200">
              <a:latin typeface="Calibri"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Für besonders empfindliche Meßgeräte schaltet man mehrere solcher Dosen in Reihe.</a:t>
            </a:r>
          </a:p>
          <a:p>
            <a:pPr eaLnBrk="1" hangingPunct="1">
              <a:spcBef>
                <a:spcPct val="0"/>
              </a:spcBef>
            </a:pPr>
            <a:r>
              <a:rPr lang="de-DE">
                <a:latin typeface="Calibri" charset="0"/>
                <a:ea typeface="ＭＳ Ｐゴシック" charset="0"/>
                <a:cs typeface="ＭＳ Ｐゴシック" charset="0"/>
              </a:rPr>
              <a:t>Oben ist ein Barograf dargestellt, also ein Luftdruckschreiber. An der Zeigerspitze ist ein Schreibstift befestigt, welcher den Luftdruck auf die rotierende Trommel überträgt.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3044FACD-A5E9-2D4A-81D0-F4392B2E71C7}" type="slidenum">
              <a:rPr lang="de-DE" sz="1200">
                <a:latin typeface="Calibri" charset="0"/>
              </a:rPr>
              <a:pPr eaLnBrk="1" hangingPunct="1"/>
              <a:t>16</a:t>
            </a:fld>
            <a:endParaRPr lang="de-DE" sz="1200">
              <a:latin typeface="Calibri"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Flüssigkeiten sind nicht kompressibel, die Druckabnahme verläuft hier linear. Man kann sich das mit Hilfe einer Ziegelsteinmauer anschaulich klar machen: Beim „Aufsteigen</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nimmt mit jeder Steinreihe das Gewicht der (noch) darüberliegenden Steine linear ab.</a:t>
            </a:r>
          </a:p>
          <a:p>
            <a:pPr eaLnBrk="1" hangingPunct="1">
              <a:spcBef>
                <a:spcPct val="0"/>
              </a:spcBef>
            </a:pPr>
            <a:r>
              <a:rPr lang="de-DE">
                <a:latin typeface="Calibri" charset="0"/>
                <a:ea typeface="ＭＳ Ｐゴシック" charset="0"/>
                <a:cs typeface="ＭＳ Ｐゴシック" charset="0"/>
              </a:rPr>
              <a:t>Gase sind jedoch kompressibel (Luftfederung im Autoreifen), deshalb werden die unteren Luftschichten durch das Gewicht der darüber liegenden Luft zusammengepresst. Die Luftdichte ist am Erdboden am grössten (1,225 kg/m³) und nimmt mit der Höhe ab.</a:t>
            </a:r>
          </a:p>
          <a:p>
            <a:pPr eaLnBrk="1" hangingPunct="1">
              <a:spcBef>
                <a:spcPct val="0"/>
              </a:spcBef>
            </a:pPr>
            <a:r>
              <a:rPr lang="de-DE">
                <a:latin typeface="Calibri" charset="0"/>
                <a:ea typeface="ＭＳ Ｐゴシック" charset="0"/>
                <a:cs typeface="ＭＳ Ｐゴシック" charset="0"/>
              </a:rPr>
              <a:t>Bezogen auf das obige „Mauer</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-Modell müsste man sich hier vorstellen, daß die Steine der unteren Reihe besonders schwer sind (Goldbarren) und mit jeder weiteren Reihe immer leichter werden, bis ganz oben nur noch Styroporblöcke liegen.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3735E42-3404-AC45-8D09-36C77A85F745}" type="slidenum">
              <a:rPr lang="de-DE" sz="1200">
                <a:latin typeface="Calibri" charset="0"/>
              </a:rPr>
              <a:pPr eaLnBrk="1" hangingPunct="1"/>
              <a:t>17</a:t>
            </a:fld>
            <a:endParaRPr lang="de-DE" sz="1200">
              <a:latin typeface="Calibri"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 variable Druckabnahme mit der Höhe wird durch die „barometrische Höhenstufe</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ausgedrückt. Diese „barometrische Höhenstufe</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gibt eine Antwort auf die anschauliche Frage, wie weit man in die Höhe steigen muß, damit der Luftdruck genau um 1 hPa abnimmt.</a:t>
            </a:r>
          </a:p>
          <a:p>
            <a:pPr eaLnBrk="1" hangingPunct="1">
              <a:spcBef>
                <a:spcPct val="0"/>
              </a:spcBef>
            </a:pPr>
            <a:r>
              <a:rPr lang="de-DE">
                <a:latin typeface="Calibri" charset="0"/>
                <a:ea typeface="ＭＳ Ｐゴシック" charset="0"/>
                <a:cs typeface="ＭＳ Ｐゴシック" charset="0"/>
              </a:rPr>
              <a:t>Wie man sieht, ist für diese Druckänderung von 1 hPa in Bodennähe nur eine geringe vertikale Lageänderung notwendig, mit zunehmender Höhe steigt jedoch auch der Höhenunterschied, den man bewältigen muß, um 1 hPa Druckänderung zu erhalten.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FE880CAA-6164-1049-BBB0-4CE6121330CA}" type="slidenum">
              <a:rPr lang="de-DE" sz="1200">
                <a:latin typeface="Calibri" charset="0"/>
              </a:rPr>
              <a:pPr eaLnBrk="1" hangingPunct="1"/>
              <a:t>18</a:t>
            </a:fld>
            <a:endParaRPr lang="de-DE" sz="1200">
              <a:latin typeface="Calibri"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Für die Fliegerei sind zwei Werte maßgeblich:</a:t>
            </a:r>
          </a:p>
          <a:p>
            <a:pPr eaLnBrk="1" hangingPunct="1">
              <a:spcBef>
                <a:spcPct val="0"/>
              </a:spcBef>
            </a:pPr>
            <a:r>
              <a:rPr lang="de-DE">
                <a:latin typeface="Calibri" charset="0"/>
                <a:ea typeface="ＭＳ Ｐゴシック" charset="0"/>
                <a:cs typeface="ＭＳ Ｐゴシック" charset="0"/>
              </a:rPr>
              <a:t>Segelflieger rechnen mit 8m/hPa und Motorflieger verwenden 30 ft/hPa.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924588DE-3D60-E64D-AAEF-69F31D2EB19B}" type="slidenum">
              <a:rPr lang="de-DE" sz="1200">
                <a:latin typeface="Calibri" charset="0"/>
              </a:rPr>
              <a:pPr eaLnBrk="1" hangingPunct="1"/>
              <a:t>19</a:t>
            </a:fld>
            <a:endParaRPr lang="de-DE" sz="1200">
              <a:latin typeface="Calibri"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Temperatur ist eine Energieform, es ist die kinetische Enrergie der Teilchen (Atome, Moleküle). Robert Brown (1773 - 1858) ist auf diese Wärmebewegung der Teilchen gestoßen.</a:t>
            </a:r>
          </a:p>
          <a:p>
            <a:pPr eaLnBrk="1" hangingPunct="1">
              <a:spcBef>
                <a:spcPct val="0"/>
              </a:spcBef>
            </a:pPr>
            <a:r>
              <a:rPr lang="de-DE">
                <a:latin typeface="Calibri" charset="0"/>
                <a:ea typeface="ＭＳ Ｐゴシック" charset="0"/>
                <a:cs typeface="ＭＳ Ｐゴシック" charset="0"/>
              </a:rPr>
              <a:t>Freilich bewegen sich nicht alle Teilchen eines Gases gleich schnell, man bezeichnet deshalb die mittlere Geschwindigkeit der Teilchen als Temperatur.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A920AE9D-310B-0549-A8DC-576D9D65C867}" type="slidenum">
              <a:rPr lang="de-DE" sz="1200">
                <a:latin typeface="Calibri" charset="0"/>
              </a:rPr>
              <a:pPr eaLnBrk="1" hangingPunct="1"/>
              <a:t>20</a:t>
            </a:fld>
            <a:endParaRPr lang="de-DE" sz="1200">
              <a:latin typeface="Calibri"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 Sonne sendet Energie in Form elektro-magnetischer Strahlen zu uns auf die Erde. Die elektro-magnetischen Strahlen umfassen ein weites Spektrum und enthalten viele bereits „bekannte</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Strahlungsformen.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225868A7-AE52-9C42-B5FE-6EBB57C8AF70}" type="slidenum">
              <a:rPr lang="de-DE" sz="1200">
                <a:latin typeface="Calibri" charset="0"/>
              </a:rPr>
              <a:pPr eaLnBrk="1" hangingPunct="1"/>
              <a:t>21</a:t>
            </a:fld>
            <a:endParaRPr lang="de-DE" sz="1200">
              <a:latin typeface="Calibri"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Das Maximum der von der Sonne ausgesandten elektro-magnetischen Strahlen liegt im Bereich des sichtbaren Lichts. Jedoch kommen auch noch für das Auge unsichtbare Strahlen bei uns an: Die kürzerwelligen ultra-violetten Strahlen und die längerwelligen infra-roten-Strahlen.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F190F0C7-FD6F-1E45-9E75-6F307E91939B}" type="slidenum">
              <a:rPr lang="de-DE" sz="1200">
                <a:latin typeface="Calibri" charset="0"/>
              </a:rPr>
              <a:pPr eaLnBrk="1" hangingPunct="1"/>
              <a:t>3</a:t>
            </a:fld>
            <a:endParaRPr lang="de-DE" sz="1200">
              <a:latin typeface="Calibri" charset="0"/>
            </a:endParaRPr>
          </a:p>
        </p:txBody>
      </p:sp>
      <p:sp>
        <p:nvSpPr>
          <p:cNvPr id="18435"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8436"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r>
              <a:rPr lang="de-DE">
                <a:latin typeface="Calibri" charset="0"/>
                <a:ea typeface="ＭＳ Ｐゴシック" charset="0"/>
                <a:cs typeface="ＭＳ Ｐゴシック" charset="0"/>
              </a:rPr>
              <a:t>Inhaltsübersicht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7538C936-8186-8045-82CC-DD50C404CC7B}" type="slidenum">
              <a:rPr lang="de-DE" sz="1200">
                <a:latin typeface="Calibri" charset="0"/>
              </a:rPr>
              <a:pPr eaLnBrk="1" hangingPunct="1"/>
              <a:t>22</a:t>
            </a:fld>
            <a:endParaRPr lang="de-DE" sz="1200">
              <a:latin typeface="Calibri"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Das sichtbare Sonnenlicht dringt  ungehindert durch die Atmosphäre. Das bedeutet, daß unterwegs, auf dem Weg durch die Atmosphäre keine Strahlungsenergie abgezweigt wird. Die Lufthülle der Erde wird also durch die Sonnenstrahlen nicht erwärmt!</a:t>
            </a:r>
          </a:p>
          <a:p>
            <a:pPr eaLnBrk="1" hangingPunct="1">
              <a:spcBef>
                <a:spcPct val="0"/>
              </a:spcBef>
            </a:pPr>
            <a:r>
              <a:rPr lang="de-DE">
                <a:latin typeface="Calibri" charset="0"/>
                <a:ea typeface="ＭＳ Ｐゴシック" charset="0"/>
                <a:cs typeface="ＭＳ Ｐゴシック" charset="0"/>
              </a:rPr>
              <a:t>Das Sonnenlicht kommt also bis zur Erdoberfläche, 10 cm darunter ist es aber dunkel, d.h. die Energie des Sonnenlichts ist in der Erdoberfläche „stecken</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geblieben; sie wird dort in Wärmeenergie umgewandelt. Die Erdoberfläche wirkt daher wie eine Heizplatte für die darüber liegende Luft.</a:t>
            </a:r>
          </a:p>
          <a:p>
            <a:pPr eaLnBrk="1" hangingPunct="1">
              <a:spcBef>
                <a:spcPct val="0"/>
              </a:spcBef>
            </a:pPr>
            <a:r>
              <a:rPr lang="de-DE">
                <a:latin typeface="Calibri" charset="0"/>
                <a:ea typeface="ＭＳ Ｐゴシック" charset="0"/>
                <a:cs typeface="ＭＳ Ｐゴシック" charset="0"/>
              </a:rPr>
              <a:t>Je weiter wir uns von der Heizung entfernen, desto kälter muß es werden! Diese erwartete Temperaturabnahme mit der Höhe tritt jedoch nur bis zu einer Höhe von gut 10 km ein, darüber wird es durch die Ozonbildung wieder wärmer. Diese Schicht bis in etwa 50 km Höhe wirkt wieder als Heizschicht, darüber findet wieder eine Temperaturabnahme statt.</a:t>
            </a:r>
          </a:p>
          <a:p>
            <a:pPr eaLnBrk="1" hangingPunct="1">
              <a:spcBef>
                <a:spcPct val="0"/>
              </a:spcBef>
            </a:pPr>
            <a:r>
              <a:rPr lang="de-DE">
                <a:latin typeface="Calibri" charset="0"/>
                <a:ea typeface="ＭＳ Ｐゴシック" charset="0"/>
                <a:cs typeface="ＭＳ Ｐゴシック" charset="0"/>
              </a:rPr>
              <a:t>Ab etwa 80 km Höhe nimmt die Temperatur aufgrund von Ionisationsvorgängen jedoch wieder zu.</a:t>
            </a:r>
          </a:p>
          <a:p>
            <a:pPr eaLnBrk="1" hangingPunct="1">
              <a:spcBef>
                <a:spcPct val="0"/>
              </a:spcBef>
            </a:pPr>
            <a:r>
              <a:rPr lang="de-DE">
                <a:latin typeface="Calibri" charset="0"/>
                <a:ea typeface="ＭＳ Ｐゴシック" charset="0"/>
                <a:cs typeface="ＭＳ Ｐゴシック" charset="0"/>
              </a:rPr>
              <a:t>Dieser charakteristische Temperaturwechsel mit der Höhe teilt die Atmosphäre in die 4 benannten Schichten ein.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0BC5C685-7ED9-DB49-9144-BA411A9DD525}" type="slidenum">
              <a:rPr lang="de-DE" sz="1200">
                <a:latin typeface="Calibri" charset="0"/>
              </a:rPr>
              <a:pPr eaLnBrk="1" hangingPunct="1"/>
              <a:t>25</a:t>
            </a:fld>
            <a:endParaRPr lang="de-DE" sz="1200">
              <a:latin typeface="Calibri"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Luft ist wie ein Schwamm für Wasserdampf: Sie kann nur eine bestimmte Menge an Wasserdampf aufnehmen. Diese maximale Wasserdampfmenge ist einzig und allein von der Temperatur abhängig.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0BC5C685-7ED9-DB49-9144-BA411A9DD525}" type="slidenum">
              <a:rPr lang="de-DE" sz="1200">
                <a:latin typeface="Calibri" charset="0"/>
              </a:rPr>
              <a:pPr eaLnBrk="1" hangingPunct="1"/>
              <a:t>27</a:t>
            </a:fld>
            <a:endParaRPr lang="de-DE" sz="1200">
              <a:latin typeface="Calibri"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Luft ist wie ein Schwamm für Wasserdampf: Sie kann nur eine bestimmte Menge an Wasserdampf aufnehmen. Diese maximale Wasserdampfmenge ist einzig und allein von der Temperatur abhängig.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E38C045-A094-C449-B2F6-D90C044A52FB}" type="slidenum">
              <a:rPr lang="de-DE" sz="1200">
                <a:latin typeface="Calibri" charset="0"/>
              </a:rPr>
              <a:pPr eaLnBrk="1" hangingPunct="1"/>
              <a:t>28</a:t>
            </a:fld>
            <a:endParaRPr lang="de-DE" sz="1200">
              <a:latin typeface="Calibri"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 „maximale Feuchte</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gibt an, welche Wasserdampfmenge (in g/m³) höchstens in einem m³ Luft bei einer gegebenen Temperatur enthaltensein können. Für unsere Zwecke reicht eine einfache näherung völlig aus: 1 m³ Luft kann maximal so viel g Wasserdampf aufnehmen, wie seiner Temperatur in °C entspricht.</a:t>
            </a:r>
          </a:p>
          <a:p>
            <a:pPr eaLnBrk="1" hangingPunct="1">
              <a:spcBef>
                <a:spcPct val="0"/>
              </a:spcBef>
            </a:pPr>
            <a:r>
              <a:rPr lang="de-DE">
                <a:latin typeface="Calibri" charset="0"/>
                <a:ea typeface="ＭＳ Ｐゴシック" charset="0"/>
                <a:cs typeface="ＭＳ Ｐゴシック" charset="0"/>
              </a:rPr>
              <a:t>Interessant ist allerdings die tatsächlich in der Luft enthaltene Wassermenge. Dies nennt man die „absolute Feuchte</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B754F1B7-1F23-CC4C-81F6-AF21E48A60EE}" type="slidenum">
              <a:rPr lang="de-DE" sz="1200">
                <a:latin typeface="Calibri" charset="0"/>
              </a:rPr>
              <a:pPr eaLnBrk="1" hangingPunct="1"/>
              <a:t>29</a:t>
            </a:fld>
            <a:endParaRPr lang="de-DE" sz="1200">
              <a:latin typeface="Calibri"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Um eine knappe Aussage über die herrschende Luftfeuchtigkeit machen zu können, verwendet man den Quotienten aus absoluter und maximaler Feuchte, ausgedrückt in Prozent. Dies nennt man die „relative Feuchte</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8D118680-7F80-5A41-9C57-4FE275A5FE9E}" type="slidenum">
              <a:rPr lang="de-DE" sz="1200">
                <a:latin typeface="Calibri" charset="0"/>
              </a:rPr>
              <a:pPr eaLnBrk="1" hangingPunct="1"/>
              <a:t>30</a:t>
            </a:fld>
            <a:endParaRPr lang="de-DE" sz="1200">
              <a:latin typeface="Calibri"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In der Luftfahrt wird die Feuchtigkeit häufig als „spread</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angegeben, der Differenz zwischen der Lufttemperatur und der Taupunktstemperatur.</a:t>
            </a:r>
          </a:p>
          <a:p>
            <a:pPr eaLnBrk="1" hangingPunct="1">
              <a:spcBef>
                <a:spcPct val="0"/>
              </a:spcBef>
            </a:pPr>
            <a:r>
              <a:rPr lang="de-DE">
                <a:latin typeface="Calibri" charset="0"/>
                <a:ea typeface="ＭＳ Ｐゴシック" charset="0"/>
                <a:cs typeface="ＭＳ Ｐゴシック" charset="0"/>
              </a:rPr>
              <a:t>Die Taupunktstemperatur ist diejenige Temperatur, bis zu der man eine Luftmasse abkühlen muß, damit 100% relative Feuchtigkeit erreicht werden.</a:t>
            </a:r>
          </a:p>
          <a:p>
            <a:pPr eaLnBrk="1" hangingPunct="1">
              <a:spcBef>
                <a:spcPct val="0"/>
              </a:spcBef>
            </a:pPr>
            <a:r>
              <a:rPr lang="de-DE">
                <a:latin typeface="Calibri" charset="0"/>
                <a:ea typeface="ＭＳ Ｐゴシック" charset="0"/>
                <a:cs typeface="ＭＳ Ｐゴシック" charset="0"/>
              </a:rPr>
              <a:t>Änderungen der relativen Feuchtigkeit werden meist durch Temperaturschwankungen hervorgerufen. Die absolute Feuchte der Luft bleibt meist relativ konstant. (Dies gilt natürlich nicht bei Regen!)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BA2CA280-9680-5F42-9BB4-B7CF3680C303}" type="slidenum">
              <a:rPr lang="de-DE" sz="1200">
                <a:latin typeface="Calibri" charset="0"/>
              </a:rPr>
              <a:pPr eaLnBrk="1" hangingPunct="1"/>
              <a:t>31</a:t>
            </a:fld>
            <a:endParaRPr lang="de-DE" sz="1200">
              <a:latin typeface="Calibri"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Eine Temperaturabnahme kann (ausser im Tagegang am Abend) auch durch Heben einer Luftmasse erfolgen. Beim Hochheben der luft kommt dies in Gebiete niedrigeren Drucks und dehnt sich daher aus. Bei diesem Ausdehnen muß „Ausdehnungsarbeit</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geleistet werden, die dazu nötige Energie wird der Luftmasse als Wärme entzogen.</a:t>
            </a:r>
          </a:p>
          <a:p>
            <a:pPr eaLnBrk="1" hangingPunct="1">
              <a:spcBef>
                <a:spcPct val="0"/>
              </a:spcBef>
            </a:pPr>
            <a:r>
              <a:rPr lang="de-DE">
                <a:latin typeface="Calibri" charset="0"/>
                <a:ea typeface="ＭＳ Ｐゴシック" charset="0"/>
                <a:cs typeface="ＭＳ Ｐゴシック" charset="0"/>
              </a:rPr>
              <a:t>Das Phänomen der Abkühlung ist vielleicht vom Kompressor bekannt, wo bei geöffnetem Ablaßventil dieses schnell beschlägt und manchmal gar Reif ansetzt.</a:t>
            </a:r>
          </a:p>
          <a:p>
            <a:pPr eaLnBrk="1" hangingPunct="1">
              <a:spcBef>
                <a:spcPct val="0"/>
              </a:spcBef>
            </a:pPr>
            <a:r>
              <a:rPr lang="de-DE">
                <a:latin typeface="Calibri" charset="0"/>
                <a:ea typeface="ＭＳ Ｐゴシック" charset="0"/>
                <a:cs typeface="ＭＳ Ｐゴシック" charset="0"/>
              </a:rPr>
              <a:t>In jedem Fall ist das umgekehrte Phänomen von der Luftpumpe geläufig: Beim Komprimieren von Luft wird diese erhitzt.</a:t>
            </a:r>
          </a:p>
          <a:p>
            <a:pPr eaLnBrk="1" hangingPunct="1">
              <a:spcBef>
                <a:spcPct val="0"/>
              </a:spcBef>
            </a:pPr>
            <a:r>
              <a:rPr lang="de-DE">
                <a:latin typeface="Calibri" charset="0"/>
                <a:ea typeface="ＭＳ Ｐゴシック" charset="0"/>
                <a:cs typeface="ＭＳ Ｐゴシック" charset="0"/>
              </a:rPr>
              <a:t>Ein aufsteigendes Luftpaket kühlt sich mit genau 1 °C pro 100 m ab. Beträgt der spread 4°C, so müsste man in 400 m Höhe Kondensation erwarten.</a:t>
            </a:r>
          </a:p>
          <a:p>
            <a:pPr eaLnBrk="1" hangingPunct="1">
              <a:spcBef>
                <a:spcPct val="0"/>
              </a:spcBef>
            </a:pPr>
            <a:r>
              <a:rPr lang="de-DE">
                <a:latin typeface="Calibri" charset="0"/>
                <a:ea typeface="ＭＳ Ｐゴシック" charset="0"/>
                <a:cs typeface="ＭＳ Ｐゴシック" charset="0"/>
              </a:rPr>
              <a:t>Diese Annahme ist leider falsch, da sich der Taupunkt mit der Höhe ändert.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FDA7C7A8-B4E0-1747-995A-ECDB0DD7B5D0}" type="slidenum">
              <a:rPr lang="de-DE" sz="1200">
                <a:latin typeface="Calibri" charset="0"/>
              </a:rPr>
              <a:pPr eaLnBrk="1" hangingPunct="1"/>
              <a:t>32</a:t>
            </a:fld>
            <a:endParaRPr lang="de-DE" sz="1200">
              <a:latin typeface="Calibri"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Diese Taupunktsänderung lässt sich vereinfacht folgendermaßen erklären:</a:t>
            </a:r>
          </a:p>
          <a:p>
            <a:pPr eaLnBrk="1" hangingPunct="1">
              <a:spcBef>
                <a:spcPct val="0"/>
              </a:spcBef>
            </a:pPr>
            <a:r>
              <a:rPr lang="de-DE">
                <a:latin typeface="Calibri" charset="0"/>
                <a:ea typeface="ＭＳ Ｐゴシック" charset="0"/>
                <a:cs typeface="ＭＳ Ｐゴシック" charset="0"/>
              </a:rPr>
              <a:t>In 1 m³ Luft sollen 10 Wassermoleküle die maximale Feuchtigkeit darstellen. Transportiert man diesen m³ in die Höhe, so wird er sich ausdehnen. Die enthaltenen 10 Wassermoleküle nehmen nun diesen größeren Raum ein. Im ursprünglichen Volumen von 1 m³ sind jetzt natürlich weniger (im Bild nur noch 7) Wassermoleküle enthalten. Das Luftpaket ist also nicht mehr gesättigt, es könnten wieder 3 Wassermoleküle in das ursprüngiche Volumen von 1 m³ diffundieren.</a:t>
            </a:r>
          </a:p>
          <a:p>
            <a:pPr eaLnBrk="1" hangingPunct="1">
              <a:spcBef>
                <a:spcPct val="0"/>
              </a:spcBef>
            </a:pPr>
            <a:r>
              <a:rPr lang="de-DE">
                <a:latin typeface="Calibri" charset="0"/>
                <a:ea typeface="ＭＳ Ｐゴシック" charset="0"/>
                <a:cs typeface="ＭＳ Ｐゴシック" charset="0"/>
              </a:rPr>
              <a:t>Jetzt ist das Luftpaket aber vom Boden (und damit von Wasserflächen) abgehoben, die maximale Feuchte kann somit durch Erhöhung der absoluten Feuchte nicht mehr erreicht werden. Dafür kann es nun weiter abgekühlt werden, um wieder die maximale Feuchte zu erlangen. Dies bedeutet nichts anderes, als daß der Taupunkt mit der Höhe abnimmt.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0160499-D24A-5F49-AB77-900E7A2E9197}" type="slidenum">
              <a:rPr lang="de-DE" sz="1200">
                <a:latin typeface="Calibri" charset="0"/>
              </a:rPr>
              <a:pPr eaLnBrk="1" hangingPunct="1"/>
              <a:t>33</a:t>
            </a:fld>
            <a:endParaRPr lang="de-DE" sz="1200">
              <a:latin typeface="Calibri"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Zur Berechnung der Basishöhe muß also diese Taupunktsänderung berücksichtigt werden. Das aufsteigende Luftpaket nähert sich seinem Taupunkt also nicht um 1°C pro 100 m, sondern nur um 0,8°C pro 100 m.</a:t>
            </a:r>
          </a:p>
          <a:p>
            <a:pPr eaLnBrk="1" hangingPunct="1">
              <a:spcBef>
                <a:spcPct val="0"/>
              </a:spcBef>
            </a:pPr>
            <a:r>
              <a:rPr lang="de-DE">
                <a:latin typeface="Calibri" charset="0"/>
                <a:ea typeface="ＭＳ Ｐゴシック" charset="0"/>
                <a:cs typeface="ＭＳ Ｐゴシック" charset="0"/>
              </a:rPr>
              <a:t>Da man leichter multipliziert als dividiert, fasst man den konstanten Quotienten 100/0,8 zum Faktor 125 zusammen.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391C1B38-1BDB-8846-B446-CF46423C6152}" type="slidenum">
              <a:rPr lang="de-DE" sz="1200">
                <a:latin typeface="Calibri" charset="0"/>
              </a:rPr>
              <a:pPr eaLnBrk="1" hangingPunct="1"/>
              <a:t>34</a:t>
            </a:fld>
            <a:endParaRPr lang="de-DE" sz="1200">
              <a:latin typeface="Calibri"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Im Koordinatensystem kann die Basishöhenbestimmung auf einfache Weise grafisch geschehen:</a:t>
            </a:r>
          </a:p>
          <a:p>
            <a:pPr eaLnBrk="1" hangingPunct="1">
              <a:spcBef>
                <a:spcPct val="0"/>
              </a:spcBef>
            </a:pPr>
            <a:r>
              <a:rPr lang="de-DE">
                <a:latin typeface="Calibri" charset="0"/>
                <a:ea typeface="ＭＳ Ｐゴシック" charset="0"/>
                <a:cs typeface="ＭＳ Ｐゴシック" charset="0"/>
              </a:rPr>
              <a:t>Die grüne Linie gibt den Temperaturzustand eines gehobenen Luftpakets in jeder Höhe an. Die rot-gestrichelte Linie den Verlauf des Taupunkts mit der Höhe. Dort, wo sich beide Linien schneiden, lotet man nach links auf die Höhenachse.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452F7459-CB99-5D45-99A4-CF3ADF35D531}" type="slidenum">
              <a:rPr lang="de-DE" sz="1200">
                <a:latin typeface="Calibri" charset="0"/>
              </a:rPr>
              <a:pPr eaLnBrk="1" hangingPunct="1"/>
              <a:t>4</a:t>
            </a:fld>
            <a:endParaRPr lang="de-DE" sz="1200">
              <a:latin typeface="Calibri" charset="0"/>
            </a:endParaRPr>
          </a:p>
        </p:txBody>
      </p:sp>
      <p:sp>
        <p:nvSpPr>
          <p:cNvPr id="20483"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048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r>
              <a:rPr lang="de-DE">
                <a:latin typeface="Calibri" charset="0"/>
                <a:ea typeface="ＭＳ Ｐゴシック" charset="0"/>
                <a:cs typeface="ＭＳ Ｐゴシック" charset="0"/>
              </a:rPr>
              <a:t>Erstes Kapitel:</a:t>
            </a:r>
          </a:p>
          <a:p>
            <a:pPr eaLnBrk="1" hangingPunct="1">
              <a:spcBef>
                <a:spcPct val="0"/>
              </a:spcBef>
            </a:pPr>
            <a:r>
              <a:rPr lang="de-DE">
                <a:latin typeface="Calibri" charset="0"/>
                <a:ea typeface="ＭＳ Ｐゴシック" charset="0"/>
                <a:cs typeface="ＭＳ Ｐゴシック" charset="0"/>
              </a:rPr>
              <a:t>Grundlagen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64401BC-F595-7A44-A3EA-A11530FED179}" type="slidenum">
              <a:rPr lang="de-DE" sz="1200">
                <a:latin typeface="Calibri" charset="0"/>
              </a:rPr>
              <a:pPr eaLnBrk="1" hangingPunct="1"/>
              <a:t>36</a:t>
            </a:fld>
            <a:endParaRPr lang="de-DE" sz="1200">
              <a:latin typeface="Calibri"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 internationale Zivil-Luftfahrt-Organisation hat die obigen Standardwerte definiert.</a:t>
            </a:r>
          </a:p>
          <a:p>
            <a:pPr eaLnBrk="1" hangingPunct="1">
              <a:spcBef>
                <a:spcPct val="0"/>
              </a:spcBef>
            </a:pPr>
            <a:r>
              <a:rPr lang="de-DE">
                <a:latin typeface="Calibri" charset="0"/>
                <a:ea typeface="ＭＳ Ｐゴシック" charset="0"/>
                <a:cs typeface="ＭＳ Ｐゴシック" charset="0"/>
              </a:rPr>
              <a:t>Besondere Beachtung verdient der Temperaturgradient von 0,65°C/100m. Er gibt den Temperaturverlauf der ruhenden Luftschicht an, man nennt ihn deshalb „Schichtungsgradient</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Er darf nicht mit der Temperaturabnahme eines gehobenen Luftpakets, dem sogenannten „Hebungsgradienten</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verwechselt werden!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C0710F2-117F-9843-95B9-BAB51AFBAD5A}" type="slidenum">
              <a:rPr lang="de-DE" sz="1200">
                <a:latin typeface="Calibri" charset="0"/>
              </a:rPr>
              <a:pPr eaLnBrk="1" hangingPunct="1"/>
              <a:t>37</a:t>
            </a:fld>
            <a:endParaRPr lang="de-DE" sz="1200">
              <a:latin typeface="Calibri"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Aus den Angaben der ICAO-Standardatmosphäre lässt sich der (Standard-)Schichtungsgradient einfach berechnen. Aus einer Höhendifferenz von 11 km und einem Temperaturunterschied von 71,5°C folgt der ICAO-Schichtungsgradient in Höhe von 0,65°C/100m.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8241928-32BA-9348-9522-D0575CC6CE83}" type="slidenum">
              <a:rPr lang="de-DE" sz="1200">
                <a:latin typeface="Calibri" charset="0"/>
              </a:rPr>
              <a:pPr eaLnBrk="1" hangingPunct="1"/>
              <a:t>38</a:t>
            </a:fld>
            <a:endParaRPr lang="de-DE" sz="1200">
              <a:latin typeface="Calibri"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7108"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de-DE">
              <a:latin typeface="Calibri"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BEE6352-97D7-D34B-A3FD-E6616B81C047}" type="slidenum">
              <a:rPr lang="de-DE" sz="1200">
                <a:latin typeface="Calibri" charset="0"/>
              </a:rPr>
              <a:pPr eaLnBrk="1" hangingPunct="1"/>
              <a:t>39</a:t>
            </a:fld>
            <a:endParaRPr lang="de-DE" sz="1200">
              <a:latin typeface="Calibri" charset="0"/>
            </a:endParaRPr>
          </a:p>
        </p:txBody>
      </p:sp>
      <p:sp>
        <p:nvSpPr>
          <p:cNvPr id="49155"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915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endParaRPr lang="de-DE">
              <a:latin typeface="Calibri"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89CF5B35-5F7F-8649-85C1-C574566F89E1}" type="slidenum">
              <a:rPr lang="de-DE" sz="1200">
                <a:latin typeface="Calibri" charset="0"/>
              </a:rPr>
              <a:pPr eaLnBrk="1" hangingPunct="1"/>
              <a:t>40</a:t>
            </a:fld>
            <a:endParaRPr lang="de-DE" sz="1200">
              <a:latin typeface="Calibri" charset="0"/>
            </a:endParaRPr>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120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endParaRPr lang="de-DE">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40AB6B9A-152F-5D48-84A0-69CD479BE95A}" type="slidenum">
              <a:rPr lang="de-DE" sz="1200">
                <a:latin typeface="Calibri" charset="0"/>
              </a:rPr>
              <a:pPr eaLnBrk="1" hangingPunct="1"/>
              <a:t>5</a:t>
            </a:fld>
            <a:endParaRPr lang="de-DE" sz="1200">
              <a:latin typeface="Calibri"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Etymologie des Wortes „Meteorologie</a:t>
            </a:r>
            <a:r>
              <a:rPr lang="ja-JP" altLang="de-DE">
                <a:latin typeface="Calibri" charset="0"/>
                <a:ea typeface="ＭＳ Ｐゴシック" charset="0"/>
                <a:cs typeface="ＭＳ Ｐゴシック" charset="0"/>
              </a:rPr>
              <a:t>“</a:t>
            </a:r>
            <a:endParaRPr lang="de-DE">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C34E7DE-F33A-C74E-BC93-58D8F16D820E}" type="slidenum">
              <a:rPr lang="de-DE" sz="1200">
                <a:latin typeface="Calibri" charset="0"/>
              </a:rPr>
              <a:pPr eaLnBrk="1" hangingPunct="1"/>
              <a:t>6</a:t>
            </a:fld>
            <a:endParaRPr lang="de-DE" sz="1200">
              <a:latin typeface="Calibri"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Da Sauerstoff schwerer als Stickstoff ist, müsste sich der erstere an der Erdoberfläche sammeln. Tatsächlich ist das Mischungsverhältnis von Luft bis in große Höhen konstant; dies liegt an den „Rührwerken</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welche die Atmosphäre andauernd durchmischen.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855B67-5BD3-C74F-A31E-2A7AD469C045}" type="slidenum">
              <a:rPr lang="de-DE" sz="1200">
                <a:latin typeface="Calibri" charset="0"/>
              </a:rPr>
              <a:pPr eaLnBrk="1" hangingPunct="1"/>
              <a:t>7</a:t>
            </a:fld>
            <a:endParaRPr lang="de-DE" sz="1200">
              <a:latin typeface="Calibri"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Um 1 l Wasser um 1 Grad Celsius zu erwärmen, benötigt man 1 kcal.</a:t>
            </a:r>
          </a:p>
          <a:p>
            <a:pPr eaLnBrk="1" hangingPunct="1">
              <a:spcBef>
                <a:spcPct val="0"/>
              </a:spcBef>
            </a:pPr>
            <a:r>
              <a:rPr lang="de-DE">
                <a:latin typeface="Calibri" charset="0"/>
                <a:ea typeface="ＭＳ Ｐゴシック" charset="0"/>
                <a:cs typeface="ＭＳ Ｐゴシック" charset="0"/>
              </a:rPr>
              <a:t>Um einen Liter Wasser zu verdampfen, benötigt man 599 kcal und um 1 kg Eis zu schmelzen 80 kcal!</a:t>
            </a:r>
          </a:p>
          <a:p>
            <a:pPr eaLnBrk="1" hangingPunct="1">
              <a:spcBef>
                <a:spcPct val="0"/>
              </a:spcBef>
            </a:pPr>
            <a:r>
              <a:rPr lang="de-DE">
                <a:latin typeface="Calibri" charset="0"/>
                <a:ea typeface="ＭＳ Ｐゴシック" charset="0"/>
                <a:cs typeface="ＭＳ Ｐゴシック" charset="0"/>
              </a:rPr>
              <a:t>Die beim Verdampfen und beim Schmelzen zugeführten Energien werden beim Kondensieren und beim Gefrieren wieder frei!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E21E92C-772E-8442-98F4-3AC7DBED21BB}" type="slidenum">
              <a:rPr lang="de-DE" sz="1200">
                <a:latin typeface="Calibri" charset="0"/>
              </a:rPr>
              <a:pPr eaLnBrk="1" hangingPunct="1"/>
              <a:t>8</a:t>
            </a:fld>
            <a:endParaRPr lang="de-DE" sz="1200">
              <a:latin typeface="Calibri"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Die Zustandsgrößen des Wetters sind Luftdruck, Lufttemperatur und Luftfeuchtigkeit. Meßgeräte dieser drei Größen (Barometer, Thermometer und Hygrometer) sind üblicherweise zu sogenannten „Wetterstationen</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zusammengefügt.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82A8BEBD-18E8-9248-BD00-255C21F44EA2}" type="slidenum">
              <a:rPr lang="de-DE" sz="1200">
                <a:latin typeface="Calibri" charset="0"/>
              </a:rPr>
              <a:pPr eaLnBrk="1" hangingPunct="1"/>
              <a:t>9</a:t>
            </a:fld>
            <a:endParaRPr lang="de-DE" sz="1200">
              <a:latin typeface="Calibri"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Bereits 1644 wiesen Evangelista Torricelli und Vincenzo Viviani experimentell nach, daß man die begrenzte Hubhöhe von Saugpumpen durch das Wirken des in der Lufthülle der Erde herrschenden Schweredrucks erklären kann.</a:t>
            </a:r>
          </a:p>
          <a:p>
            <a:pPr eaLnBrk="1" hangingPunct="1">
              <a:spcBef>
                <a:spcPct val="0"/>
              </a:spcBef>
            </a:pPr>
            <a:r>
              <a:rPr lang="de-DE">
                <a:latin typeface="Calibri" charset="0"/>
                <a:ea typeface="ＭＳ Ｐゴシック" charset="0"/>
                <a:cs typeface="ＭＳ Ｐゴシック" charset="0"/>
              </a:rPr>
              <a:t>Otto von Guerickes (1602-86) demonstrierte 1654 eindrucksvoll die Wirkungen des Schweredrucks der Lufthülle bei seinem Versuch mit den „Magdeburger Halbkugeln</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einem breiten Publikum.</a:t>
            </a:r>
          </a:p>
          <a:p>
            <a:pPr eaLnBrk="1" hangingPunct="1">
              <a:spcBef>
                <a:spcPct val="0"/>
              </a:spcBef>
            </a:pPr>
            <a:r>
              <a:rPr lang="de-DE">
                <a:latin typeface="Calibri" charset="0"/>
                <a:ea typeface="ＭＳ Ｐゴシック" charset="0"/>
                <a:cs typeface="ＭＳ Ｐゴシック" charset="0"/>
              </a:rPr>
              <a:t>Durchmesser der Kugeln: 42 cm, Querschnittsfläche 1380 cm²</a:t>
            </a:r>
          </a:p>
          <a:p>
            <a:pPr eaLnBrk="1" hangingPunct="1">
              <a:spcBef>
                <a:spcPct val="0"/>
              </a:spcBef>
            </a:pPr>
            <a:r>
              <a:rPr lang="de-DE">
                <a:latin typeface="Calibri" charset="0"/>
                <a:ea typeface="ＭＳ Ｐゴシック" charset="0"/>
                <a:cs typeface="ＭＳ Ｐゴシック" charset="0"/>
              </a:rPr>
              <a:t>Erst 2 mal 8 Pferde waren in der Lage, die „luftleer</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gepumpten Kugeln auseinander zu ziehen: Der Luftdruck presst die Kugeln mit über einer Tonne zusammen!</a:t>
            </a:r>
          </a:p>
          <a:p>
            <a:pPr eaLnBrk="1" hangingPunct="1">
              <a:spcBef>
                <a:spcPct val="0"/>
              </a:spcBef>
            </a:pPr>
            <a:endParaRPr lang="de-DE">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1058100-6634-164D-94A1-F54A144CB1C1}" type="slidenum">
              <a:rPr lang="de-DE" sz="1200">
                <a:latin typeface="Calibri" charset="0"/>
              </a:rPr>
              <a:pPr eaLnBrk="1" hangingPunct="1"/>
              <a:t>10</a:t>
            </a:fld>
            <a:endParaRPr lang="de-DE" sz="1200">
              <a:latin typeface="Calibri"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N pro m² sind Pascal. Um „handlichere</a:t>
            </a:r>
            <a:r>
              <a:rPr lang="ja-JP" altLang="de-DE">
                <a:latin typeface="Calibri" charset="0"/>
                <a:ea typeface="ＭＳ Ｐゴシック" charset="0"/>
                <a:cs typeface="ＭＳ Ｐゴシック" charset="0"/>
              </a:rPr>
              <a:t>“</a:t>
            </a:r>
            <a:r>
              <a:rPr lang="de-DE">
                <a:latin typeface="Calibri" charset="0"/>
                <a:ea typeface="ＭＳ Ｐゴシック" charset="0"/>
                <a:cs typeface="ＭＳ Ｐゴシック" charset="0"/>
              </a:rPr>
              <a:t> Größen zu erhalten und um mit denselben alten mbar-Werten weiterarbeiten zu können, verwendet man die Einheit hPa (Hekto-Pascal).</a:t>
            </a:r>
          </a:p>
          <a:p>
            <a:pPr eaLnBrk="1" hangingPunct="1">
              <a:spcBef>
                <a:spcPct val="0"/>
              </a:spcBef>
            </a:pPr>
            <a:r>
              <a:rPr lang="de-DE">
                <a:latin typeface="Calibri" charset="0"/>
                <a:ea typeface="ＭＳ Ｐゴシック" charset="0"/>
                <a:cs typeface="ＭＳ Ｐゴシック" charset="0"/>
              </a:rPr>
              <a:t>1000 hPa entsprechen einer Belastung von einem kg pro cm². Wir spüren diesen enormen Druck nicht, da wir einen entsprechenden Innendruck aufgebaut haben (vgl. Tiefseefisch), deshalb hat es auch so lange gedauert, bis unsere Vorfahren auf die Spur des Luftdruck gekommen sind.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lvl1pPr>
              <a:defRPr/>
            </a:lvl1pPr>
          </a:lstStyle>
          <a:p>
            <a:fld id="{EC79B11C-EAA6-5640-B096-C472A164C713}" type="datetime1">
              <a:rPr lang="de-DE"/>
              <a:pPr/>
              <a:t>18.03.22</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B0162CBB-DB97-F24A-9BB7-C3BCDDF335A0}" type="slidenum">
              <a:rPr lang="de-DE"/>
              <a:pPr/>
              <a:t>‹Nr.›</a:t>
            </a:fld>
            <a:endParaRPr lang="de-DE"/>
          </a:p>
        </p:txBody>
      </p:sp>
    </p:spTree>
    <p:extLst>
      <p:ext uri="{BB962C8B-B14F-4D97-AF65-F5344CB8AC3E}">
        <p14:creationId xmlns:p14="http://schemas.microsoft.com/office/powerpoint/2010/main" val="124152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13991CAB-86AA-C545-9B86-9FD573D2F4E4}" type="datetime1">
              <a:rPr lang="de-DE"/>
              <a:pPr/>
              <a:t>18.03.22</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75048EE5-92E6-C942-B25C-7EF9647B58E2}" type="slidenum">
              <a:rPr lang="de-DE"/>
              <a:pPr/>
              <a:t>‹Nr.›</a:t>
            </a:fld>
            <a:endParaRPr lang="de-DE"/>
          </a:p>
        </p:txBody>
      </p:sp>
    </p:spTree>
    <p:extLst>
      <p:ext uri="{BB962C8B-B14F-4D97-AF65-F5344CB8AC3E}">
        <p14:creationId xmlns:p14="http://schemas.microsoft.com/office/powerpoint/2010/main" val="185478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50B44624-1549-224A-BA3E-692E61F83FC1}" type="datetime1">
              <a:rPr lang="de-DE"/>
              <a:pPr/>
              <a:t>18.03.22</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206C56D9-8637-674F-9D92-A4E89032EB64}" type="slidenum">
              <a:rPr lang="de-DE"/>
              <a:pPr/>
              <a:t>‹Nr.›</a:t>
            </a:fld>
            <a:endParaRPr lang="de-DE"/>
          </a:p>
        </p:txBody>
      </p:sp>
    </p:spTree>
    <p:extLst>
      <p:ext uri="{BB962C8B-B14F-4D97-AF65-F5344CB8AC3E}">
        <p14:creationId xmlns:p14="http://schemas.microsoft.com/office/powerpoint/2010/main" val="58055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3E5F06FC-3A0F-6841-8A70-D1CBA4E757DC}" type="datetime1">
              <a:rPr lang="de-DE"/>
              <a:pPr/>
              <a:t>18.03.22</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4DCDD097-B7D6-EC48-BD30-7DCA5DD0934E}" type="slidenum">
              <a:rPr lang="de-DE"/>
              <a:pPr/>
              <a:t>‹Nr.›</a:t>
            </a:fld>
            <a:endParaRPr lang="de-DE"/>
          </a:p>
        </p:txBody>
      </p:sp>
    </p:spTree>
    <p:extLst>
      <p:ext uri="{BB962C8B-B14F-4D97-AF65-F5344CB8AC3E}">
        <p14:creationId xmlns:p14="http://schemas.microsoft.com/office/powerpoint/2010/main" val="130588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lvl1pPr>
              <a:defRPr/>
            </a:lvl1pPr>
          </a:lstStyle>
          <a:p>
            <a:fld id="{4077284B-FB30-8249-ABC8-FE2B93DF1F03}" type="datetime1">
              <a:rPr lang="de-DE"/>
              <a:pPr/>
              <a:t>18.03.22</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76F7DE5-E0E1-A545-8FFB-03289E29EA8E}" type="slidenum">
              <a:rPr lang="de-DE"/>
              <a:pPr/>
              <a:t>‹Nr.›</a:t>
            </a:fld>
            <a:endParaRPr lang="de-DE"/>
          </a:p>
        </p:txBody>
      </p:sp>
    </p:spTree>
    <p:extLst>
      <p:ext uri="{BB962C8B-B14F-4D97-AF65-F5344CB8AC3E}">
        <p14:creationId xmlns:p14="http://schemas.microsoft.com/office/powerpoint/2010/main" val="184628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fld id="{E4854E34-86DA-BE47-9C89-B89AF75BBBAA}" type="datetime1">
              <a:rPr lang="de-DE"/>
              <a:pPr/>
              <a:t>18.03.22</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229C3E72-FECC-ED41-A0DA-1A78F6645D1B}" type="slidenum">
              <a:rPr lang="de-DE"/>
              <a:pPr/>
              <a:t>‹Nr.›</a:t>
            </a:fld>
            <a:endParaRPr lang="de-DE"/>
          </a:p>
        </p:txBody>
      </p:sp>
    </p:spTree>
    <p:extLst>
      <p:ext uri="{BB962C8B-B14F-4D97-AF65-F5344CB8AC3E}">
        <p14:creationId xmlns:p14="http://schemas.microsoft.com/office/powerpoint/2010/main" val="335726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fld id="{8E5D768D-891C-F14E-B7E8-D4B20BFAF348}" type="datetime1">
              <a:rPr lang="de-DE"/>
              <a:pPr/>
              <a:t>18.03.22</a:t>
            </a:fld>
            <a:endParaRPr lang="de-DE"/>
          </a:p>
        </p:txBody>
      </p:sp>
      <p:sp>
        <p:nvSpPr>
          <p:cNvPr id="8" name="Fußzeilenplatzhalter 4"/>
          <p:cNvSpPr>
            <a:spLocks noGrp="1"/>
          </p:cNvSpPr>
          <p:nvPr>
            <p:ph type="ftr" sz="quarter" idx="11"/>
          </p:nvPr>
        </p:nvSpPr>
        <p:spPr/>
        <p:txBody>
          <a:bodyPr/>
          <a:lstStyle>
            <a:lvl1pPr>
              <a:defRPr/>
            </a:lvl1pPr>
          </a:lstStyle>
          <a:p>
            <a:endParaRPr lang="de-DE"/>
          </a:p>
        </p:txBody>
      </p:sp>
      <p:sp>
        <p:nvSpPr>
          <p:cNvPr id="9" name="Foliennummernplatzhalter 5"/>
          <p:cNvSpPr>
            <a:spLocks noGrp="1"/>
          </p:cNvSpPr>
          <p:nvPr>
            <p:ph type="sldNum" sz="quarter" idx="12"/>
          </p:nvPr>
        </p:nvSpPr>
        <p:spPr/>
        <p:txBody>
          <a:bodyPr/>
          <a:lstStyle>
            <a:lvl1pPr>
              <a:defRPr/>
            </a:lvl1pPr>
          </a:lstStyle>
          <a:p>
            <a:fld id="{B427CC0C-9DE2-6F44-B6F8-306E81202276}" type="slidenum">
              <a:rPr lang="de-DE"/>
              <a:pPr/>
              <a:t>‹Nr.›</a:t>
            </a:fld>
            <a:endParaRPr lang="de-DE"/>
          </a:p>
        </p:txBody>
      </p:sp>
    </p:spTree>
    <p:extLst>
      <p:ext uri="{BB962C8B-B14F-4D97-AF65-F5344CB8AC3E}">
        <p14:creationId xmlns:p14="http://schemas.microsoft.com/office/powerpoint/2010/main" val="309733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p:cNvSpPr>
            <a:spLocks noGrp="1"/>
          </p:cNvSpPr>
          <p:nvPr>
            <p:ph type="dt" sz="half" idx="10"/>
          </p:nvPr>
        </p:nvSpPr>
        <p:spPr/>
        <p:txBody>
          <a:bodyPr/>
          <a:lstStyle>
            <a:lvl1pPr>
              <a:defRPr/>
            </a:lvl1pPr>
          </a:lstStyle>
          <a:p>
            <a:fld id="{173EA544-57C5-6446-8D6B-9643571CE599}" type="datetime1">
              <a:rPr lang="de-DE"/>
              <a:pPr/>
              <a:t>18.03.22</a:t>
            </a:fld>
            <a:endParaRPr lang="de-DE"/>
          </a:p>
        </p:txBody>
      </p:sp>
      <p:sp>
        <p:nvSpPr>
          <p:cNvPr id="4" name="Fußzeilenplatzhalter 4"/>
          <p:cNvSpPr>
            <a:spLocks noGrp="1"/>
          </p:cNvSpPr>
          <p:nvPr>
            <p:ph type="ftr" sz="quarter" idx="11"/>
          </p:nvPr>
        </p:nvSpPr>
        <p:spPr/>
        <p:txBody>
          <a:bodyPr/>
          <a:lstStyle>
            <a:lvl1pPr>
              <a:defRPr/>
            </a:lvl1pPr>
          </a:lstStyle>
          <a:p>
            <a:endParaRPr lang="de-DE"/>
          </a:p>
        </p:txBody>
      </p:sp>
      <p:sp>
        <p:nvSpPr>
          <p:cNvPr id="5" name="Foliennummernplatzhalter 5"/>
          <p:cNvSpPr>
            <a:spLocks noGrp="1"/>
          </p:cNvSpPr>
          <p:nvPr>
            <p:ph type="sldNum" sz="quarter" idx="12"/>
          </p:nvPr>
        </p:nvSpPr>
        <p:spPr/>
        <p:txBody>
          <a:bodyPr/>
          <a:lstStyle>
            <a:lvl1pPr>
              <a:defRPr/>
            </a:lvl1pPr>
          </a:lstStyle>
          <a:p>
            <a:fld id="{FBED9AC3-145B-DD4C-8885-7708C261DBD8}" type="slidenum">
              <a:rPr lang="de-DE"/>
              <a:pPr/>
              <a:t>‹Nr.›</a:t>
            </a:fld>
            <a:endParaRPr lang="de-DE"/>
          </a:p>
        </p:txBody>
      </p:sp>
    </p:spTree>
    <p:extLst>
      <p:ext uri="{BB962C8B-B14F-4D97-AF65-F5344CB8AC3E}">
        <p14:creationId xmlns:p14="http://schemas.microsoft.com/office/powerpoint/2010/main" val="191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fld id="{DA149CDC-C546-E644-ADA6-2553EE1F0836}" type="datetime1">
              <a:rPr lang="de-DE"/>
              <a:pPr/>
              <a:t>18.03.22</a:t>
            </a:fld>
            <a:endParaRPr lang="de-DE"/>
          </a:p>
        </p:txBody>
      </p:sp>
      <p:sp>
        <p:nvSpPr>
          <p:cNvPr id="3" name="Fußzeilenplatzhalter 4"/>
          <p:cNvSpPr>
            <a:spLocks noGrp="1"/>
          </p:cNvSpPr>
          <p:nvPr>
            <p:ph type="ftr" sz="quarter" idx="11"/>
          </p:nvPr>
        </p:nvSpPr>
        <p:spPr/>
        <p:txBody>
          <a:bodyPr/>
          <a:lstStyle>
            <a:lvl1pPr>
              <a:defRPr/>
            </a:lvl1pPr>
          </a:lstStyle>
          <a:p>
            <a:endParaRPr lang="de-DE"/>
          </a:p>
        </p:txBody>
      </p:sp>
      <p:sp>
        <p:nvSpPr>
          <p:cNvPr id="4" name="Foliennummernplatzhalter 5"/>
          <p:cNvSpPr>
            <a:spLocks noGrp="1"/>
          </p:cNvSpPr>
          <p:nvPr>
            <p:ph type="sldNum" sz="quarter" idx="12"/>
          </p:nvPr>
        </p:nvSpPr>
        <p:spPr/>
        <p:txBody>
          <a:bodyPr/>
          <a:lstStyle>
            <a:lvl1pPr>
              <a:defRPr/>
            </a:lvl1pPr>
          </a:lstStyle>
          <a:p>
            <a:fld id="{C68DF3F6-BC3C-C947-9F9D-961F13345194}" type="slidenum">
              <a:rPr lang="de-DE"/>
              <a:pPr/>
              <a:t>‹Nr.›</a:t>
            </a:fld>
            <a:endParaRPr lang="de-DE"/>
          </a:p>
        </p:txBody>
      </p:sp>
    </p:spTree>
    <p:extLst>
      <p:ext uri="{BB962C8B-B14F-4D97-AF65-F5344CB8AC3E}">
        <p14:creationId xmlns:p14="http://schemas.microsoft.com/office/powerpoint/2010/main" val="16286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fld id="{966EEB2D-767B-364A-AE99-5B2CDE53C490}" type="datetime1">
              <a:rPr lang="de-DE"/>
              <a:pPr/>
              <a:t>18.03.22</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5D05DF9B-B22D-774B-9A0D-8649B935DEEE}" type="slidenum">
              <a:rPr lang="de-DE"/>
              <a:pPr/>
              <a:t>‹Nr.›</a:t>
            </a:fld>
            <a:endParaRPr lang="de-DE"/>
          </a:p>
        </p:txBody>
      </p:sp>
    </p:spTree>
    <p:extLst>
      <p:ext uri="{BB962C8B-B14F-4D97-AF65-F5344CB8AC3E}">
        <p14:creationId xmlns:p14="http://schemas.microsoft.com/office/powerpoint/2010/main" val="238291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fld id="{BE76AF85-87C0-E54B-AA6A-B6A30E1E9DA9}" type="datetime1">
              <a:rPr lang="de-DE"/>
              <a:pPr/>
              <a:t>18.03.22</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11C88481-6BB1-6340-B30D-3FB62D4FD8F5}" type="slidenum">
              <a:rPr lang="de-DE"/>
              <a:pPr/>
              <a:t>‹Nr.›</a:t>
            </a:fld>
            <a:endParaRPr lang="de-DE"/>
          </a:p>
        </p:txBody>
      </p:sp>
    </p:spTree>
    <p:extLst>
      <p:ext uri="{BB962C8B-B14F-4D97-AF65-F5344CB8AC3E}">
        <p14:creationId xmlns:p14="http://schemas.microsoft.com/office/powerpoint/2010/main" val="398369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3DBDEE34-C17E-C947-92C6-9FB3145BB737}" type="datetime1">
              <a:rPr lang="de-DE"/>
              <a:pPr/>
              <a:t>18.03.22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D0DC3E8-711D-2D42-A019-A69A4F6D7669}"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xb/7kr62rt118n8mxyc40_5_d940000gp/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9.wmf"/><Relationship Id="rId10" Type="http://schemas.openxmlformats.org/officeDocument/2006/relationships/image" Target="../media/image12.png"/><Relationship Id="rId4" Type="http://schemas.openxmlformats.org/officeDocument/2006/relationships/oleObject" Target="../embeddings/oleObject3.bin"/><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6.tif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0.emf"/><Relationship Id="rId3" Type="http://schemas.openxmlformats.org/officeDocument/2006/relationships/notesSlide" Target="../notesSlides/notesSlide11.xml"/><Relationship Id="rId7" Type="http://schemas.openxmlformats.org/officeDocument/2006/relationships/image" Target="../media/image17.emf"/><Relationship Id="rId12"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9.emf"/><Relationship Id="rId5" Type="http://schemas.openxmlformats.org/officeDocument/2006/relationships/image" Target="../media/image15.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7.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26.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file:////Users/emu/Documents/Privat/Fliegen/MET/chaos.xl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41.png"/><Relationship Id="rId4"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42.w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46.wmf"/><Relationship Id="rId4"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49.wmf"/><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5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3.wmf"/><Relationship Id="rId5" Type="http://schemas.openxmlformats.org/officeDocument/2006/relationships/image" Target="../media/image5.png"/><Relationship Id="rId10" Type="http://schemas.openxmlformats.org/officeDocument/2006/relationships/oleObject" Target="../embeddings/oleObject2.bin"/><Relationship Id="rId4" Type="http://schemas.openxmlformats.org/officeDocument/2006/relationships/image" Target="../media/image4.png"/><Relationship Id="rId9"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pPr eaLnBrk="1" hangingPunct="1"/>
            <a:r>
              <a:rPr lang="de-DE" dirty="0">
                <a:latin typeface="Calibri" charset="0"/>
                <a:ea typeface="ＭＳ Ｐゴシック" charset="0"/>
                <a:cs typeface="ＭＳ Ｐゴシック" charset="0"/>
              </a:rPr>
              <a:t>Meteorologie</a:t>
            </a:r>
          </a:p>
        </p:txBody>
      </p:sp>
      <p:sp>
        <p:nvSpPr>
          <p:cNvPr id="3" name="Untertitel 2"/>
          <p:cNvSpPr>
            <a:spLocks noGrp="1"/>
          </p:cNvSpPr>
          <p:nvPr>
            <p:ph type="subTitle" idx="1"/>
          </p:nvPr>
        </p:nvSpPr>
        <p:spPr/>
        <p:txBody>
          <a:bodyPr>
            <a:normAutofit/>
          </a:bodyPr>
          <a:lstStyle/>
          <a:p>
            <a:pPr eaLnBrk="1" hangingPunct="1"/>
            <a:r>
              <a:rPr lang="de-DE" dirty="0">
                <a:solidFill>
                  <a:srgbClr val="898989"/>
                </a:solidFill>
                <a:latin typeface="Calibri" charset="0"/>
                <a:ea typeface="ＭＳ Ｐゴシック" charset="0"/>
                <a:cs typeface="ＭＳ Ｐゴシック" charset="0"/>
              </a:rPr>
              <a:t>Dr. Helmut Albrecht</a:t>
            </a:r>
          </a:p>
        </p:txBody>
      </p:sp>
      <p:pic>
        <p:nvPicPr>
          <p:cNvPr id="4" name="Grafik 3">
            <a:extLst>
              <a:ext uri="{FF2B5EF4-FFF2-40B4-BE49-F238E27FC236}">
                <a16:creationId xmlns:a16="http://schemas.microsoft.com/office/drawing/2014/main" id="{65A747A6-2C92-C848-8B5F-42BEAAD68EAF}"/>
              </a:ext>
            </a:extLst>
          </p:cNvPr>
          <p:cNvPicPr>
            <a:picLocks noChangeAspect="1"/>
          </p:cNvPicPr>
          <p:nvPr/>
        </p:nvPicPr>
        <p:blipFill>
          <a:blip r:link="rId2"/>
          <a:stretch>
            <a:fillRect/>
          </a:stretch>
        </p:blipFill>
        <p:spPr>
          <a:xfrm>
            <a:off x="1270000" y="1270000"/>
            <a:ext cx="63500" cy="76200"/>
          </a:xfrm>
          <a:prstGeom prst="rect">
            <a:avLst/>
          </a:prstGeom>
        </p:spPr>
      </p:pic>
      <p:pic>
        <p:nvPicPr>
          <p:cNvPr id="5" name="Grafik 4">
            <a:extLst>
              <a:ext uri="{FF2B5EF4-FFF2-40B4-BE49-F238E27FC236}">
                <a16:creationId xmlns:a16="http://schemas.microsoft.com/office/drawing/2014/main" id="{8856FF46-B2E7-134A-8624-217DCA5179C6}"/>
              </a:ext>
            </a:extLst>
          </p:cNvPr>
          <p:cNvPicPr>
            <a:picLocks noChangeAspect="1"/>
          </p:cNvPicPr>
          <p:nvPr/>
        </p:nvPicPr>
        <p:blipFill>
          <a:blip r:link="rId2"/>
          <a:stretch>
            <a:fillRect/>
          </a:stretch>
        </p:blipFill>
        <p:spPr>
          <a:xfrm>
            <a:off x="1270000" y="1270000"/>
            <a:ext cx="63500" cy="76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Der Luftdruck</a:t>
            </a:r>
          </a:p>
        </p:txBody>
      </p:sp>
      <p:graphicFrame>
        <p:nvGraphicFramePr>
          <p:cNvPr id="28675" name="Object 2"/>
          <p:cNvGraphicFramePr>
            <a:graphicFrameLocks noChangeAspect="1"/>
          </p:cNvGraphicFramePr>
          <p:nvPr/>
        </p:nvGraphicFramePr>
        <p:xfrm>
          <a:off x="838200" y="2133600"/>
          <a:ext cx="1854200" cy="715963"/>
        </p:xfrm>
        <a:graphic>
          <a:graphicData uri="http://schemas.openxmlformats.org/presentationml/2006/ole">
            <mc:AlternateContent xmlns:mc="http://schemas.openxmlformats.org/markup-compatibility/2006">
              <mc:Choice xmlns:v="urn:schemas-microsoft-com:vml" Requires="v">
                <p:oleObj spid="_x0000_s31886" name="Formel" r:id="rId4" imgW="1015920" imgH="393480" progId="Equation.3">
                  <p:embed/>
                </p:oleObj>
              </mc:Choice>
              <mc:Fallback>
                <p:oleObj name="Formel" r:id="rId4" imgW="101592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133600"/>
                        <a:ext cx="1854200" cy="71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6" name="Object 3"/>
          <p:cNvGraphicFramePr>
            <a:graphicFrameLocks noChangeAspect="1"/>
          </p:cNvGraphicFramePr>
          <p:nvPr/>
        </p:nvGraphicFramePr>
        <p:xfrm>
          <a:off x="2752725" y="2155825"/>
          <a:ext cx="3178175" cy="663575"/>
        </p:xfrm>
        <a:graphic>
          <a:graphicData uri="http://schemas.openxmlformats.org/presentationml/2006/ole">
            <mc:AlternateContent xmlns:mc="http://schemas.openxmlformats.org/markup-compatibility/2006">
              <mc:Choice xmlns:v="urn:schemas-microsoft-com:vml" Requires="v">
                <p:oleObj spid="_x0000_s31887" name="Formel" r:id="rId6" imgW="1879560" imgH="393480" progId="Equation.3">
                  <p:embed/>
                </p:oleObj>
              </mc:Choice>
              <mc:Fallback>
                <p:oleObj name="Formel" r:id="rId6" imgW="1879560" imgH="3934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2725" y="2155825"/>
                        <a:ext cx="3178175" cy="663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7" name="Object 4"/>
          <p:cNvGraphicFramePr>
            <a:graphicFrameLocks noChangeAspect="1"/>
          </p:cNvGraphicFramePr>
          <p:nvPr/>
        </p:nvGraphicFramePr>
        <p:xfrm>
          <a:off x="6019800" y="2133600"/>
          <a:ext cx="1550988" cy="714375"/>
        </p:xfrm>
        <a:graphic>
          <a:graphicData uri="http://schemas.openxmlformats.org/presentationml/2006/ole">
            <mc:AlternateContent xmlns:mc="http://schemas.openxmlformats.org/markup-compatibility/2006">
              <mc:Choice xmlns:v="urn:schemas-microsoft-com:vml" Requires="v">
                <p:oleObj spid="_x0000_s31888" name="Equation" r:id="rId8" imgW="850680" imgH="393480" progId="Equation.DSMT4">
                  <p:embed/>
                </p:oleObj>
              </mc:Choice>
              <mc:Fallback>
                <p:oleObj name="Equation" r:id="rId8" imgW="850680" imgH="39348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2133600"/>
                        <a:ext cx="1550988" cy="714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8681" name="Picture 9" descr="E:\AB\FLIEGEN\MET\PP-Met\druck.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3305175"/>
            <a:ext cx="1590675" cy="263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28674"/>
                                        </p:tgtEl>
                                        <p:attrNameLst>
                                          <p:attrName>style.visibility</p:attrName>
                                        </p:attrNameLst>
                                      </p:cBhvr>
                                      <p:to>
                                        <p:strVal val="visible"/>
                                      </p:to>
                                    </p:set>
                                    <p:animEffect transition="in" filter="barn(outHorizontal)">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box(out)">
                                      <p:cBhvr>
                                        <p:cTn id="12" dur="500"/>
                                        <p:tgtEl>
                                          <p:spTgt spid="286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box(out)">
                                      <p:cBhvr>
                                        <p:cTn id="17" dur="500"/>
                                        <p:tgtEl>
                                          <p:spTgt spid="286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28677"/>
                                        </p:tgtEl>
                                        <p:attrNameLst>
                                          <p:attrName>style.visibility</p:attrName>
                                        </p:attrNameLst>
                                      </p:cBhvr>
                                      <p:to>
                                        <p:strVal val="visible"/>
                                      </p:to>
                                    </p:set>
                                    <p:anim calcmode="lin" valueType="num">
                                      <p:cBhvr>
                                        <p:cTn id="22" dur="500" fill="hold"/>
                                        <p:tgtEl>
                                          <p:spTgt spid="28677"/>
                                        </p:tgtEl>
                                        <p:attrNameLst>
                                          <p:attrName>ppt_w</p:attrName>
                                        </p:attrNameLst>
                                      </p:cBhvr>
                                      <p:tavLst>
                                        <p:tav tm="0">
                                          <p:val>
                                            <p:fltVal val="0"/>
                                          </p:val>
                                        </p:tav>
                                        <p:tav tm="100000">
                                          <p:val>
                                            <p:strVal val="#ppt_w"/>
                                          </p:val>
                                        </p:tav>
                                      </p:tavLst>
                                    </p:anim>
                                    <p:anim calcmode="lin" valueType="num">
                                      <p:cBhvr>
                                        <p:cTn id="23" dur="500" fill="hold"/>
                                        <p:tgtEl>
                                          <p:spTgt spid="28677"/>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8681"/>
                                        </p:tgtEl>
                                        <p:attrNameLst>
                                          <p:attrName>style.visibility</p:attrName>
                                        </p:attrNameLst>
                                      </p:cBhvr>
                                      <p:to>
                                        <p:strVal val="visible"/>
                                      </p:to>
                                    </p:set>
                                    <p:animEffect transition="in" filter="blinds(horizontal)">
                                      <p:cBhvr>
                                        <p:cTn id="28"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51" name="Picture 7" descr="E:\AB\FLIEGEN\MET\PP-Met\tor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225" y="1828800"/>
            <a:ext cx="31273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6"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Messung des Luftdrucks</a:t>
            </a:r>
          </a:p>
        </p:txBody>
      </p:sp>
      <p:pic>
        <p:nvPicPr>
          <p:cNvPr id="31749" name="Picture 5" descr="E:\AB\FLIEGEN\MET\PP-Met\torr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9525"/>
            <a:ext cx="39624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Effect transition="in" filter="barn(outHorizontal)">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blinds(vertical)">
                                      <p:cBhvr>
                                        <p:cTn id="12" dur="500"/>
                                        <p:tgtEl>
                                          <p:spTgt spid="317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4" fill="hold" nodeType="clickEffect">
                                  <p:stCondLst>
                                    <p:cond delay="0"/>
                                  </p:stCondLst>
                                  <p:childTnLst>
                                    <p:set>
                                      <p:cBhvr>
                                        <p:cTn id="16" dur="1" fill="hold">
                                          <p:stCondLst>
                                            <p:cond delay="0"/>
                                          </p:stCondLst>
                                        </p:cTn>
                                        <p:tgtEl>
                                          <p:spTgt spid="31751"/>
                                        </p:tgtEl>
                                        <p:attrNameLst>
                                          <p:attrName>style.visibility</p:attrName>
                                        </p:attrNameLst>
                                      </p:cBhvr>
                                      <p:to>
                                        <p:strVal val="visible"/>
                                      </p:to>
                                    </p:set>
                                    <p:anim calcmode="lin" valueType="num">
                                      <p:cBhvr>
                                        <p:cTn id="17" dur="500" fill="hold"/>
                                        <p:tgtEl>
                                          <p:spTgt spid="31751"/>
                                        </p:tgtEl>
                                        <p:attrNameLst>
                                          <p:attrName>ppt_x</p:attrName>
                                        </p:attrNameLst>
                                      </p:cBhvr>
                                      <p:tavLst>
                                        <p:tav tm="0">
                                          <p:val>
                                            <p:strVal val="#ppt_x"/>
                                          </p:val>
                                        </p:tav>
                                        <p:tav tm="100000">
                                          <p:val>
                                            <p:strVal val="#ppt_x"/>
                                          </p:val>
                                        </p:tav>
                                      </p:tavLst>
                                    </p:anim>
                                    <p:anim calcmode="lin" valueType="num">
                                      <p:cBhvr>
                                        <p:cTn id="18" dur="500" fill="hold"/>
                                        <p:tgtEl>
                                          <p:spTgt spid="31751"/>
                                        </p:tgtEl>
                                        <p:attrNameLst>
                                          <p:attrName>ppt_y</p:attrName>
                                        </p:attrNameLst>
                                      </p:cBhvr>
                                      <p:tavLst>
                                        <p:tav tm="0">
                                          <p:val>
                                            <p:strVal val="#ppt_y+#ppt_h/2"/>
                                          </p:val>
                                        </p:tav>
                                        <p:tav tm="100000">
                                          <p:val>
                                            <p:strVal val="#ppt_y"/>
                                          </p:val>
                                        </p:tav>
                                      </p:tavLst>
                                    </p:anim>
                                    <p:anim calcmode="lin" valueType="num">
                                      <p:cBhvr>
                                        <p:cTn id="19" dur="500" fill="hold"/>
                                        <p:tgtEl>
                                          <p:spTgt spid="31751"/>
                                        </p:tgtEl>
                                        <p:attrNameLst>
                                          <p:attrName>ppt_w</p:attrName>
                                        </p:attrNameLst>
                                      </p:cBhvr>
                                      <p:tavLst>
                                        <p:tav tm="0">
                                          <p:val>
                                            <p:strVal val="#ppt_w"/>
                                          </p:val>
                                        </p:tav>
                                        <p:tav tm="100000">
                                          <p:val>
                                            <p:strVal val="#ppt_w"/>
                                          </p:val>
                                        </p:tav>
                                      </p:tavLst>
                                    </p:anim>
                                    <p:anim calcmode="lin" valueType="num">
                                      <p:cBhvr>
                                        <p:cTn id="20" dur="500" fill="hold"/>
                                        <p:tgtEl>
                                          <p:spTgt spid="317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2EE4F-E854-074C-A68F-E1D26324BDA4}"/>
              </a:ext>
            </a:extLst>
          </p:cNvPr>
          <p:cNvSpPr>
            <a:spLocks noGrp="1"/>
          </p:cNvSpPr>
          <p:nvPr>
            <p:ph type="title"/>
          </p:nvPr>
        </p:nvSpPr>
        <p:spPr/>
        <p:txBody>
          <a:bodyPr/>
          <a:lstStyle/>
          <a:p>
            <a:r>
              <a:rPr lang="de-DE" dirty="0" err="1"/>
              <a:t>Saughöhe</a:t>
            </a:r>
            <a:r>
              <a:rPr lang="de-DE" dirty="0"/>
              <a:t> von Pumpen</a:t>
            </a:r>
          </a:p>
        </p:txBody>
      </p:sp>
      <p:sp>
        <p:nvSpPr>
          <p:cNvPr id="3" name="Textfeld 2">
            <a:extLst>
              <a:ext uri="{FF2B5EF4-FFF2-40B4-BE49-F238E27FC236}">
                <a16:creationId xmlns:a16="http://schemas.microsoft.com/office/drawing/2014/main" id="{25AF862A-5DBB-C344-BF7C-3DE8A8B00B1D}"/>
              </a:ext>
            </a:extLst>
          </p:cNvPr>
          <p:cNvSpPr txBox="1"/>
          <p:nvPr/>
        </p:nvSpPr>
        <p:spPr>
          <a:xfrm>
            <a:off x="1926209" y="1592758"/>
            <a:ext cx="3467616" cy="369332"/>
          </a:xfrm>
          <a:prstGeom prst="rect">
            <a:avLst/>
          </a:prstGeom>
          <a:noFill/>
        </p:spPr>
        <p:txBody>
          <a:bodyPr wrap="none" rtlCol="0">
            <a:spAutoFit/>
          </a:bodyPr>
          <a:lstStyle/>
          <a:p>
            <a:r>
              <a:rPr lang="de-DE" dirty="0"/>
              <a:t>Hydrostatische Grundgleichung:</a:t>
            </a:r>
          </a:p>
        </p:txBody>
      </p:sp>
      <p:graphicFrame>
        <p:nvGraphicFramePr>
          <p:cNvPr id="4" name="Objekt 3">
            <a:extLst>
              <a:ext uri="{FF2B5EF4-FFF2-40B4-BE49-F238E27FC236}">
                <a16:creationId xmlns:a16="http://schemas.microsoft.com/office/drawing/2014/main" id="{69656F62-CC38-C64A-A84B-AA6C5C355916}"/>
              </a:ext>
            </a:extLst>
          </p:cNvPr>
          <p:cNvGraphicFramePr>
            <a:graphicFrameLocks noChangeAspect="1"/>
          </p:cNvGraphicFramePr>
          <p:nvPr>
            <p:extLst>
              <p:ext uri="{D42A27DB-BD31-4B8C-83A1-F6EECF244321}">
                <p14:modId xmlns:p14="http://schemas.microsoft.com/office/powerpoint/2010/main" val="1489825233"/>
              </p:ext>
            </p:extLst>
          </p:nvPr>
        </p:nvGraphicFramePr>
        <p:xfrm>
          <a:off x="5393825" y="1579668"/>
          <a:ext cx="1555082" cy="369332"/>
        </p:xfrm>
        <a:graphic>
          <a:graphicData uri="http://schemas.openxmlformats.org/presentationml/2006/ole">
            <mc:AlternateContent xmlns:mc="http://schemas.openxmlformats.org/markup-compatibility/2006">
              <mc:Choice xmlns:v="urn:schemas-microsoft-com:vml" Requires="v">
                <p:oleObj spid="_x0000_s79895" r:id="rId3" imgW="1016000" imgH="241300" progId="Equation.DSMT4">
                  <p:embed/>
                </p:oleObj>
              </mc:Choice>
              <mc:Fallback>
                <p:oleObj r:id="rId3" imgW="1016000" imgH="241300" progId="Equation.DSMT4">
                  <p:embed/>
                  <p:pic>
                    <p:nvPicPr>
                      <p:cNvPr id="0" name=""/>
                      <p:cNvPicPr/>
                      <p:nvPr/>
                    </p:nvPicPr>
                    <p:blipFill>
                      <a:blip r:embed="rId4"/>
                      <a:stretch>
                        <a:fillRect/>
                      </a:stretch>
                    </p:blipFill>
                    <p:spPr>
                      <a:xfrm>
                        <a:off x="5393825" y="1579668"/>
                        <a:ext cx="1555082" cy="369332"/>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36A75412-1F60-D44B-AF9D-2903A8CC6EEE}"/>
              </a:ext>
            </a:extLst>
          </p:cNvPr>
          <p:cNvSpPr txBox="1"/>
          <p:nvPr/>
        </p:nvSpPr>
        <p:spPr>
          <a:xfrm>
            <a:off x="1907704" y="2148230"/>
            <a:ext cx="5476179" cy="1508105"/>
          </a:xfrm>
          <a:prstGeom prst="rect">
            <a:avLst/>
          </a:prstGeom>
          <a:noFill/>
        </p:spPr>
        <p:txBody>
          <a:bodyPr wrap="none" rtlCol="0">
            <a:spAutoFit/>
          </a:bodyPr>
          <a:lstStyle/>
          <a:p>
            <a:r>
              <a:rPr lang="de-DE" i="1" dirty="0"/>
              <a:t>p</a:t>
            </a:r>
            <a:r>
              <a:rPr lang="de-DE" baseline="-25000" dirty="0"/>
              <a:t>1</a:t>
            </a:r>
            <a:r>
              <a:rPr lang="de-DE" dirty="0"/>
              <a:t>: Druck, der an der Oberfläche des Mediums wirkt</a:t>
            </a:r>
          </a:p>
          <a:p>
            <a:r>
              <a:rPr lang="de-DE" i="1" dirty="0"/>
              <a:t>p</a:t>
            </a:r>
            <a:r>
              <a:rPr lang="de-DE" baseline="-25000" dirty="0"/>
              <a:t>0</a:t>
            </a:r>
            <a:r>
              <a:rPr lang="de-DE" dirty="0"/>
              <a:t>: Druck durch Ansaugen über dem Medium</a:t>
            </a:r>
          </a:p>
          <a:p>
            <a:r>
              <a:rPr lang="de-DE" sz="2800" i="1" baseline="-25000" dirty="0" err="1"/>
              <a:t>ρ</a:t>
            </a:r>
            <a:r>
              <a:rPr lang="de-DE" sz="2800" baseline="-25000" dirty="0"/>
              <a:t>: Dichte des Mediums</a:t>
            </a:r>
          </a:p>
          <a:p>
            <a:r>
              <a:rPr lang="de-DE" sz="2800" i="1" baseline="-25000" dirty="0" err="1"/>
              <a:t>g</a:t>
            </a:r>
            <a:r>
              <a:rPr lang="de-DE" sz="2800" baseline="-25000" dirty="0"/>
              <a:t>: Fallbeschleunigung</a:t>
            </a:r>
          </a:p>
          <a:p>
            <a:r>
              <a:rPr lang="de-DE" sz="2800" i="1" baseline="-25000" dirty="0"/>
              <a:t>h</a:t>
            </a:r>
            <a:r>
              <a:rPr lang="de-DE" sz="2800" baseline="-25000" dirty="0"/>
              <a:t>: </a:t>
            </a:r>
            <a:r>
              <a:rPr lang="de-DE" sz="2800" baseline="-25000" dirty="0" err="1"/>
              <a:t>Saughöhe</a:t>
            </a:r>
            <a:endParaRPr lang="de-DE" sz="2800" baseline="-25000" dirty="0"/>
          </a:p>
        </p:txBody>
      </p:sp>
      <p:pic>
        <p:nvPicPr>
          <p:cNvPr id="7" name="Grafik 6">
            <a:extLst>
              <a:ext uri="{FF2B5EF4-FFF2-40B4-BE49-F238E27FC236}">
                <a16:creationId xmlns:a16="http://schemas.microsoft.com/office/drawing/2014/main" id="{04B4FF27-9956-9749-8D20-3DF9ED9695DA}"/>
              </a:ext>
            </a:extLst>
          </p:cNvPr>
          <p:cNvPicPr>
            <a:picLocks noChangeAspect="1"/>
          </p:cNvPicPr>
          <p:nvPr/>
        </p:nvPicPr>
        <p:blipFill rotWithShape="1">
          <a:blip r:embed="rId5"/>
          <a:srcRect t="1" b="4289"/>
          <a:stretch/>
        </p:blipFill>
        <p:spPr>
          <a:xfrm>
            <a:off x="2123728" y="3918685"/>
            <a:ext cx="4355976" cy="2678667"/>
          </a:xfrm>
          <a:prstGeom prst="rect">
            <a:avLst/>
          </a:prstGeom>
        </p:spPr>
      </p:pic>
      <p:grpSp>
        <p:nvGrpSpPr>
          <p:cNvPr id="11" name="Gruppieren 10">
            <a:extLst>
              <a:ext uri="{FF2B5EF4-FFF2-40B4-BE49-F238E27FC236}">
                <a16:creationId xmlns:a16="http://schemas.microsoft.com/office/drawing/2014/main" id="{22F554D6-2E9C-9442-A7F0-DC76B067D08B}"/>
              </a:ext>
            </a:extLst>
          </p:cNvPr>
          <p:cNvGrpSpPr/>
          <p:nvPr/>
        </p:nvGrpSpPr>
        <p:grpSpPr>
          <a:xfrm>
            <a:off x="2013371" y="3861048"/>
            <a:ext cx="1224136" cy="2623867"/>
            <a:chOff x="2013371" y="3861048"/>
            <a:chExt cx="1224136" cy="2623867"/>
          </a:xfrm>
        </p:grpSpPr>
        <p:sp>
          <p:nvSpPr>
            <p:cNvPr id="9" name="Rechteck 8">
              <a:extLst>
                <a:ext uri="{FF2B5EF4-FFF2-40B4-BE49-F238E27FC236}">
                  <a16:creationId xmlns:a16="http://schemas.microsoft.com/office/drawing/2014/main" id="{77E7C04B-DA79-2F40-9A88-75DF38C6315B}"/>
                </a:ext>
              </a:extLst>
            </p:cNvPr>
            <p:cNvSpPr/>
            <p:nvPr/>
          </p:nvSpPr>
          <p:spPr>
            <a:xfrm>
              <a:off x="2013371" y="4252667"/>
              <a:ext cx="1224136" cy="2232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094A35C8-E62F-7E4D-8F88-380AB3DF6334}"/>
                </a:ext>
              </a:extLst>
            </p:cNvPr>
            <p:cNvSpPr/>
            <p:nvPr/>
          </p:nvSpPr>
          <p:spPr>
            <a:xfrm>
              <a:off x="2013371" y="3861048"/>
              <a:ext cx="614413"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 name="Pfeil nach unten 11">
            <a:extLst>
              <a:ext uri="{FF2B5EF4-FFF2-40B4-BE49-F238E27FC236}">
                <a16:creationId xmlns:a16="http://schemas.microsoft.com/office/drawing/2014/main" id="{7C322237-AC4A-0D47-84C0-8ED9076F2745}"/>
              </a:ext>
            </a:extLst>
          </p:cNvPr>
          <p:cNvSpPr/>
          <p:nvPr/>
        </p:nvSpPr>
        <p:spPr>
          <a:xfrm>
            <a:off x="5722343" y="4050322"/>
            <a:ext cx="289817"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Pfeil nach unten 12">
            <a:extLst>
              <a:ext uri="{FF2B5EF4-FFF2-40B4-BE49-F238E27FC236}">
                <a16:creationId xmlns:a16="http://schemas.microsoft.com/office/drawing/2014/main" id="{6C8EC605-FB13-B64E-8B5E-A27BB1D93C8F}"/>
              </a:ext>
            </a:extLst>
          </p:cNvPr>
          <p:cNvSpPr/>
          <p:nvPr/>
        </p:nvSpPr>
        <p:spPr>
          <a:xfrm>
            <a:off x="3715794" y="4050322"/>
            <a:ext cx="289817"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4944F00-ACF6-C24D-9F50-3856F57FF210}"/>
              </a:ext>
            </a:extLst>
          </p:cNvPr>
          <p:cNvSpPr txBox="1"/>
          <p:nvPr/>
        </p:nvSpPr>
        <p:spPr>
          <a:xfrm>
            <a:off x="3660017" y="3553837"/>
            <a:ext cx="470000" cy="461665"/>
          </a:xfrm>
          <a:prstGeom prst="rect">
            <a:avLst/>
          </a:prstGeom>
          <a:noFill/>
        </p:spPr>
        <p:txBody>
          <a:bodyPr wrap="none" rtlCol="0">
            <a:spAutoFit/>
          </a:bodyPr>
          <a:lstStyle/>
          <a:p>
            <a:r>
              <a:rPr lang="de-DE" sz="2400" i="1" dirty="0"/>
              <a:t>p</a:t>
            </a:r>
            <a:r>
              <a:rPr lang="de-DE" sz="2400" baseline="-25000" dirty="0"/>
              <a:t>1</a:t>
            </a:r>
          </a:p>
        </p:txBody>
      </p:sp>
      <p:sp>
        <p:nvSpPr>
          <p:cNvPr id="15" name="Textfeld 14">
            <a:extLst>
              <a:ext uri="{FF2B5EF4-FFF2-40B4-BE49-F238E27FC236}">
                <a16:creationId xmlns:a16="http://schemas.microsoft.com/office/drawing/2014/main" id="{E7E35C5D-EFCC-D541-B804-F52672BC5991}"/>
              </a:ext>
            </a:extLst>
          </p:cNvPr>
          <p:cNvSpPr txBox="1"/>
          <p:nvPr/>
        </p:nvSpPr>
        <p:spPr>
          <a:xfrm>
            <a:off x="5632251" y="3557335"/>
            <a:ext cx="470000" cy="461665"/>
          </a:xfrm>
          <a:prstGeom prst="rect">
            <a:avLst/>
          </a:prstGeom>
          <a:noFill/>
        </p:spPr>
        <p:txBody>
          <a:bodyPr wrap="none" rtlCol="0">
            <a:spAutoFit/>
          </a:bodyPr>
          <a:lstStyle/>
          <a:p>
            <a:r>
              <a:rPr lang="de-DE" sz="2400" i="1" dirty="0"/>
              <a:t>p</a:t>
            </a:r>
            <a:r>
              <a:rPr lang="de-DE" sz="2400" baseline="-25000" dirty="0"/>
              <a:t>0</a:t>
            </a:r>
          </a:p>
        </p:txBody>
      </p:sp>
      <p:sp>
        <p:nvSpPr>
          <p:cNvPr id="16" name="Textfeld 15">
            <a:extLst>
              <a:ext uri="{FF2B5EF4-FFF2-40B4-BE49-F238E27FC236}">
                <a16:creationId xmlns:a16="http://schemas.microsoft.com/office/drawing/2014/main" id="{345F8EDA-05B5-0445-AE89-2126D732367F}"/>
              </a:ext>
            </a:extLst>
          </p:cNvPr>
          <p:cNvSpPr txBox="1"/>
          <p:nvPr/>
        </p:nvSpPr>
        <p:spPr>
          <a:xfrm>
            <a:off x="4649783" y="3553837"/>
            <a:ext cx="364202" cy="461665"/>
          </a:xfrm>
          <a:prstGeom prst="rect">
            <a:avLst/>
          </a:prstGeom>
          <a:noFill/>
        </p:spPr>
        <p:txBody>
          <a:bodyPr wrap="none" rtlCol="0">
            <a:spAutoFit/>
          </a:bodyPr>
          <a:lstStyle/>
          <a:p>
            <a:r>
              <a:rPr lang="de-DE" sz="2400" dirty="0"/>
              <a:t>=</a:t>
            </a:r>
          </a:p>
        </p:txBody>
      </p:sp>
      <p:sp>
        <p:nvSpPr>
          <p:cNvPr id="17" name="Textfeld 16">
            <a:extLst>
              <a:ext uri="{FF2B5EF4-FFF2-40B4-BE49-F238E27FC236}">
                <a16:creationId xmlns:a16="http://schemas.microsoft.com/office/drawing/2014/main" id="{EEB728DF-0777-3D40-B9EF-8160F2969930}"/>
              </a:ext>
            </a:extLst>
          </p:cNvPr>
          <p:cNvSpPr txBox="1"/>
          <p:nvPr/>
        </p:nvSpPr>
        <p:spPr>
          <a:xfrm>
            <a:off x="6500671" y="3583866"/>
            <a:ext cx="1228221" cy="461665"/>
          </a:xfrm>
          <a:prstGeom prst="rect">
            <a:avLst/>
          </a:prstGeom>
          <a:noFill/>
        </p:spPr>
        <p:txBody>
          <a:bodyPr wrap="none" rtlCol="0">
            <a:spAutoFit/>
          </a:bodyPr>
          <a:lstStyle/>
          <a:p>
            <a:r>
              <a:rPr lang="de-DE" sz="2400" dirty="0"/>
              <a:t>⇒ </a:t>
            </a:r>
            <a:r>
              <a:rPr lang="de-DE" sz="2400" i="1" dirty="0"/>
              <a:t>h</a:t>
            </a:r>
            <a:r>
              <a:rPr lang="de-DE" sz="2400" dirty="0"/>
              <a:t> = 0</a:t>
            </a:r>
          </a:p>
        </p:txBody>
      </p:sp>
    </p:spTree>
    <p:extLst>
      <p:ext uri="{BB962C8B-B14F-4D97-AF65-F5344CB8AC3E}">
        <p14:creationId xmlns:p14="http://schemas.microsoft.com/office/powerpoint/2010/main" val="24367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2EE4F-E854-074C-A68F-E1D26324BDA4}"/>
              </a:ext>
            </a:extLst>
          </p:cNvPr>
          <p:cNvSpPr>
            <a:spLocks noGrp="1"/>
          </p:cNvSpPr>
          <p:nvPr>
            <p:ph type="title"/>
          </p:nvPr>
        </p:nvSpPr>
        <p:spPr/>
        <p:txBody>
          <a:bodyPr/>
          <a:lstStyle/>
          <a:p>
            <a:r>
              <a:rPr lang="de-DE" dirty="0" err="1"/>
              <a:t>Saughöhe</a:t>
            </a:r>
            <a:r>
              <a:rPr lang="de-DE" dirty="0"/>
              <a:t> von Pumpen</a:t>
            </a:r>
          </a:p>
        </p:txBody>
      </p:sp>
      <p:sp>
        <p:nvSpPr>
          <p:cNvPr id="3" name="Textfeld 2">
            <a:extLst>
              <a:ext uri="{FF2B5EF4-FFF2-40B4-BE49-F238E27FC236}">
                <a16:creationId xmlns:a16="http://schemas.microsoft.com/office/drawing/2014/main" id="{25AF862A-5DBB-C344-BF7C-3DE8A8B00B1D}"/>
              </a:ext>
            </a:extLst>
          </p:cNvPr>
          <p:cNvSpPr txBox="1"/>
          <p:nvPr/>
        </p:nvSpPr>
        <p:spPr>
          <a:xfrm>
            <a:off x="1926209" y="1592758"/>
            <a:ext cx="3467616" cy="369332"/>
          </a:xfrm>
          <a:prstGeom prst="rect">
            <a:avLst/>
          </a:prstGeom>
          <a:noFill/>
        </p:spPr>
        <p:txBody>
          <a:bodyPr wrap="none" rtlCol="0">
            <a:spAutoFit/>
          </a:bodyPr>
          <a:lstStyle/>
          <a:p>
            <a:r>
              <a:rPr lang="de-DE" dirty="0"/>
              <a:t>Hydrostatische Grundgleichung:</a:t>
            </a:r>
          </a:p>
        </p:txBody>
      </p:sp>
      <p:graphicFrame>
        <p:nvGraphicFramePr>
          <p:cNvPr id="4" name="Objekt 3">
            <a:extLst>
              <a:ext uri="{FF2B5EF4-FFF2-40B4-BE49-F238E27FC236}">
                <a16:creationId xmlns:a16="http://schemas.microsoft.com/office/drawing/2014/main" id="{69656F62-CC38-C64A-A84B-AA6C5C355916}"/>
              </a:ext>
            </a:extLst>
          </p:cNvPr>
          <p:cNvGraphicFramePr>
            <a:graphicFrameLocks noChangeAspect="1"/>
          </p:cNvGraphicFramePr>
          <p:nvPr/>
        </p:nvGraphicFramePr>
        <p:xfrm>
          <a:off x="5393825" y="1579668"/>
          <a:ext cx="1555082" cy="369332"/>
        </p:xfrm>
        <a:graphic>
          <a:graphicData uri="http://schemas.openxmlformats.org/presentationml/2006/ole">
            <mc:AlternateContent xmlns:mc="http://schemas.openxmlformats.org/markup-compatibility/2006">
              <mc:Choice xmlns:v="urn:schemas-microsoft-com:vml" Requires="v">
                <p:oleObj spid="_x0000_s80970" r:id="rId4" imgW="1016000" imgH="241300" progId="Equation.DSMT4">
                  <p:embed/>
                </p:oleObj>
              </mc:Choice>
              <mc:Fallback>
                <p:oleObj r:id="rId4" imgW="1016000" imgH="241300" progId="Equation.DSMT4">
                  <p:embed/>
                  <p:pic>
                    <p:nvPicPr>
                      <p:cNvPr id="4" name="Objekt 3">
                        <a:extLst>
                          <a:ext uri="{FF2B5EF4-FFF2-40B4-BE49-F238E27FC236}">
                            <a16:creationId xmlns:a16="http://schemas.microsoft.com/office/drawing/2014/main" id="{69656F62-CC38-C64A-A84B-AA6C5C355916}"/>
                          </a:ext>
                        </a:extLst>
                      </p:cNvPr>
                      <p:cNvPicPr/>
                      <p:nvPr/>
                    </p:nvPicPr>
                    <p:blipFill>
                      <a:blip r:embed="rId5"/>
                      <a:stretch>
                        <a:fillRect/>
                      </a:stretch>
                    </p:blipFill>
                    <p:spPr>
                      <a:xfrm>
                        <a:off x="5393825" y="1579668"/>
                        <a:ext cx="1555082" cy="369332"/>
                      </a:xfrm>
                      <a:prstGeom prst="rect">
                        <a:avLst/>
                      </a:prstGeom>
                    </p:spPr>
                  </p:pic>
                </p:oleObj>
              </mc:Fallback>
            </mc:AlternateContent>
          </a:graphicData>
        </a:graphic>
      </p:graphicFrame>
      <p:graphicFrame>
        <p:nvGraphicFramePr>
          <p:cNvPr id="18" name="Objekt 17">
            <a:extLst>
              <a:ext uri="{FF2B5EF4-FFF2-40B4-BE49-F238E27FC236}">
                <a16:creationId xmlns:a16="http://schemas.microsoft.com/office/drawing/2014/main" id="{E89B7A3D-9CA0-F448-8C9F-5300EE58A83C}"/>
              </a:ext>
            </a:extLst>
          </p:cNvPr>
          <p:cNvGraphicFramePr>
            <a:graphicFrameLocks noChangeAspect="1"/>
          </p:cNvGraphicFramePr>
          <p:nvPr>
            <p:extLst>
              <p:ext uri="{D42A27DB-BD31-4B8C-83A1-F6EECF244321}">
                <p14:modId xmlns:p14="http://schemas.microsoft.com/office/powerpoint/2010/main" val="3602740423"/>
              </p:ext>
            </p:extLst>
          </p:nvPr>
        </p:nvGraphicFramePr>
        <p:xfrm>
          <a:off x="4169965" y="2158950"/>
          <a:ext cx="1554163" cy="681037"/>
        </p:xfrm>
        <a:graphic>
          <a:graphicData uri="http://schemas.openxmlformats.org/presentationml/2006/ole">
            <mc:AlternateContent xmlns:mc="http://schemas.openxmlformats.org/markup-compatibility/2006">
              <mc:Choice xmlns:v="urn:schemas-microsoft-com:vml" Requires="v">
                <p:oleObj spid="_x0000_s80971" r:id="rId6" imgW="1016000" imgH="444500" progId="Equation.DSMT4">
                  <p:embed/>
                </p:oleObj>
              </mc:Choice>
              <mc:Fallback>
                <p:oleObj r:id="rId6" imgW="1016000" imgH="444500" progId="Equation.DSMT4">
                  <p:embed/>
                  <p:pic>
                    <p:nvPicPr>
                      <p:cNvPr id="4" name="Objekt 3">
                        <a:extLst>
                          <a:ext uri="{FF2B5EF4-FFF2-40B4-BE49-F238E27FC236}">
                            <a16:creationId xmlns:a16="http://schemas.microsoft.com/office/drawing/2014/main" id="{69656F62-CC38-C64A-A84B-AA6C5C355916}"/>
                          </a:ext>
                        </a:extLst>
                      </p:cNvPr>
                      <p:cNvPicPr/>
                      <p:nvPr/>
                    </p:nvPicPr>
                    <p:blipFill>
                      <a:blip r:embed="rId7"/>
                      <a:stretch>
                        <a:fillRect/>
                      </a:stretch>
                    </p:blipFill>
                    <p:spPr>
                      <a:xfrm>
                        <a:off x="4169965" y="2158950"/>
                        <a:ext cx="1554163" cy="681037"/>
                      </a:xfrm>
                      <a:prstGeom prst="rect">
                        <a:avLst/>
                      </a:prstGeom>
                    </p:spPr>
                  </p:pic>
                </p:oleObj>
              </mc:Fallback>
            </mc:AlternateContent>
          </a:graphicData>
        </a:graphic>
      </p:graphicFrame>
      <p:graphicFrame>
        <p:nvGraphicFramePr>
          <p:cNvPr id="19" name="Objekt 18">
            <a:extLst>
              <a:ext uri="{FF2B5EF4-FFF2-40B4-BE49-F238E27FC236}">
                <a16:creationId xmlns:a16="http://schemas.microsoft.com/office/drawing/2014/main" id="{F0E22B59-A5E8-A349-9892-B053379EE0DA}"/>
              </a:ext>
            </a:extLst>
          </p:cNvPr>
          <p:cNvGraphicFramePr>
            <a:graphicFrameLocks noChangeAspect="1"/>
          </p:cNvGraphicFramePr>
          <p:nvPr>
            <p:extLst>
              <p:ext uri="{D42A27DB-BD31-4B8C-83A1-F6EECF244321}">
                <p14:modId xmlns:p14="http://schemas.microsoft.com/office/powerpoint/2010/main" val="1693781508"/>
              </p:ext>
            </p:extLst>
          </p:nvPr>
        </p:nvGraphicFramePr>
        <p:xfrm>
          <a:off x="4139952" y="2890838"/>
          <a:ext cx="3903663" cy="973137"/>
        </p:xfrm>
        <a:graphic>
          <a:graphicData uri="http://schemas.openxmlformats.org/presentationml/2006/ole">
            <mc:AlternateContent xmlns:mc="http://schemas.openxmlformats.org/markup-compatibility/2006">
              <mc:Choice xmlns:v="urn:schemas-microsoft-com:vml" Requires="v">
                <p:oleObj spid="_x0000_s80972" r:id="rId8" imgW="2552700" imgH="635000" progId="Equation.DSMT4">
                  <p:embed/>
                </p:oleObj>
              </mc:Choice>
              <mc:Fallback>
                <p:oleObj r:id="rId8" imgW="2552700" imgH="635000" progId="Equation.DSMT4">
                  <p:embed/>
                  <p:pic>
                    <p:nvPicPr>
                      <p:cNvPr id="18" name="Objekt 17">
                        <a:extLst>
                          <a:ext uri="{FF2B5EF4-FFF2-40B4-BE49-F238E27FC236}">
                            <a16:creationId xmlns:a16="http://schemas.microsoft.com/office/drawing/2014/main" id="{E89B7A3D-9CA0-F448-8C9F-5300EE58A83C}"/>
                          </a:ext>
                        </a:extLst>
                      </p:cNvPr>
                      <p:cNvPicPr/>
                      <p:nvPr/>
                    </p:nvPicPr>
                    <p:blipFill>
                      <a:blip r:embed="rId9"/>
                      <a:stretch>
                        <a:fillRect/>
                      </a:stretch>
                    </p:blipFill>
                    <p:spPr>
                      <a:xfrm>
                        <a:off x="4139952" y="2890838"/>
                        <a:ext cx="3903663" cy="973137"/>
                      </a:xfrm>
                      <a:prstGeom prst="rect">
                        <a:avLst/>
                      </a:prstGeom>
                    </p:spPr>
                  </p:pic>
                </p:oleObj>
              </mc:Fallback>
            </mc:AlternateContent>
          </a:graphicData>
        </a:graphic>
      </p:graphicFrame>
      <p:graphicFrame>
        <p:nvGraphicFramePr>
          <p:cNvPr id="20" name="Objekt 19">
            <a:extLst>
              <a:ext uri="{FF2B5EF4-FFF2-40B4-BE49-F238E27FC236}">
                <a16:creationId xmlns:a16="http://schemas.microsoft.com/office/drawing/2014/main" id="{D89E8EBA-2472-214A-977C-727BB77B4FB3}"/>
              </a:ext>
            </a:extLst>
          </p:cNvPr>
          <p:cNvGraphicFramePr>
            <a:graphicFrameLocks noChangeAspect="1"/>
          </p:cNvGraphicFramePr>
          <p:nvPr>
            <p:extLst>
              <p:ext uri="{D42A27DB-BD31-4B8C-83A1-F6EECF244321}">
                <p14:modId xmlns:p14="http://schemas.microsoft.com/office/powerpoint/2010/main" val="327145194"/>
              </p:ext>
            </p:extLst>
          </p:nvPr>
        </p:nvGraphicFramePr>
        <p:xfrm>
          <a:off x="4151313" y="4005263"/>
          <a:ext cx="4041775" cy="973137"/>
        </p:xfrm>
        <a:graphic>
          <a:graphicData uri="http://schemas.openxmlformats.org/presentationml/2006/ole">
            <mc:AlternateContent xmlns:mc="http://schemas.openxmlformats.org/markup-compatibility/2006">
              <mc:Choice xmlns:v="urn:schemas-microsoft-com:vml" Requires="v">
                <p:oleObj spid="_x0000_s80973" r:id="rId10" imgW="2641600" imgH="635000" progId="Equation.DSMT4">
                  <p:embed/>
                </p:oleObj>
              </mc:Choice>
              <mc:Fallback>
                <p:oleObj r:id="rId10" imgW="2641600" imgH="635000" progId="Equation.DSMT4">
                  <p:embed/>
                  <p:pic>
                    <p:nvPicPr>
                      <p:cNvPr id="19" name="Objekt 18">
                        <a:extLst>
                          <a:ext uri="{FF2B5EF4-FFF2-40B4-BE49-F238E27FC236}">
                            <a16:creationId xmlns:a16="http://schemas.microsoft.com/office/drawing/2014/main" id="{F0E22B59-A5E8-A349-9892-B053379EE0DA}"/>
                          </a:ext>
                        </a:extLst>
                      </p:cNvPr>
                      <p:cNvPicPr/>
                      <p:nvPr/>
                    </p:nvPicPr>
                    <p:blipFill>
                      <a:blip r:embed="rId11"/>
                      <a:stretch>
                        <a:fillRect/>
                      </a:stretch>
                    </p:blipFill>
                    <p:spPr>
                      <a:xfrm>
                        <a:off x="4151313" y="4005263"/>
                        <a:ext cx="4041775" cy="973137"/>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C856D0D7-22C7-1847-AEBD-41CFAC9628E4}"/>
              </a:ext>
            </a:extLst>
          </p:cNvPr>
          <p:cNvSpPr/>
          <p:nvPr/>
        </p:nvSpPr>
        <p:spPr>
          <a:xfrm>
            <a:off x="7092280" y="2890838"/>
            <a:ext cx="11521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54BDF3E9-9FD8-FF45-B4EC-7CB0AF715715}"/>
              </a:ext>
            </a:extLst>
          </p:cNvPr>
          <p:cNvSpPr/>
          <p:nvPr/>
        </p:nvSpPr>
        <p:spPr>
          <a:xfrm>
            <a:off x="7092280" y="4077072"/>
            <a:ext cx="11521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graphicFrame>
        <p:nvGraphicFramePr>
          <p:cNvPr id="26" name="Objekt 25">
            <a:extLst>
              <a:ext uri="{FF2B5EF4-FFF2-40B4-BE49-F238E27FC236}">
                <a16:creationId xmlns:a16="http://schemas.microsoft.com/office/drawing/2014/main" id="{F7A82F72-E0C5-3244-B71A-D6AF376458B5}"/>
              </a:ext>
            </a:extLst>
          </p:cNvPr>
          <p:cNvGraphicFramePr>
            <a:graphicFrameLocks noChangeAspect="1"/>
          </p:cNvGraphicFramePr>
          <p:nvPr>
            <p:extLst>
              <p:ext uri="{D42A27DB-BD31-4B8C-83A1-F6EECF244321}">
                <p14:modId xmlns:p14="http://schemas.microsoft.com/office/powerpoint/2010/main" val="2916846124"/>
              </p:ext>
            </p:extLst>
          </p:nvPr>
        </p:nvGraphicFramePr>
        <p:xfrm>
          <a:off x="4139952" y="5262563"/>
          <a:ext cx="3359150" cy="973137"/>
        </p:xfrm>
        <a:graphic>
          <a:graphicData uri="http://schemas.openxmlformats.org/presentationml/2006/ole">
            <mc:AlternateContent xmlns:mc="http://schemas.openxmlformats.org/markup-compatibility/2006">
              <mc:Choice xmlns:v="urn:schemas-microsoft-com:vml" Requires="v">
                <p:oleObj spid="_x0000_s80974" r:id="rId12" imgW="2197100" imgH="635000" progId="Equation.DSMT4">
                  <p:embed/>
                </p:oleObj>
              </mc:Choice>
              <mc:Fallback>
                <p:oleObj r:id="rId12" imgW="2197100" imgH="635000" progId="Equation.DSMT4">
                  <p:embed/>
                  <p:pic>
                    <p:nvPicPr>
                      <p:cNvPr id="19" name="Objekt 18">
                        <a:extLst>
                          <a:ext uri="{FF2B5EF4-FFF2-40B4-BE49-F238E27FC236}">
                            <a16:creationId xmlns:a16="http://schemas.microsoft.com/office/drawing/2014/main" id="{F0E22B59-A5E8-A349-9892-B053379EE0DA}"/>
                          </a:ext>
                        </a:extLst>
                      </p:cNvPr>
                      <p:cNvPicPr/>
                      <p:nvPr/>
                    </p:nvPicPr>
                    <p:blipFill>
                      <a:blip r:embed="rId13"/>
                      <a:stretch>
                        <a:fillRect/>
                      </a:stretch>
                    </p:blipFill>
                    <p:spPr>
                      <a:xfrm>
                        <a:off x="4139952" y="5262563"/>
                        <a:ext cx="3359150" cy="973137"/>
                      </a:xfrm>
                      <a:prstGeom prst="rect">
                        <a:avLst/>
                      </a:prstGeom>
                    </p:spPr>
                  </p:pic>
                </p:oleObj>
              </mc:Fallback>
            </mc:AlternateContent>
          </a:graphicData>
        </a:graphic>
      </p:graphicFrame>
      <p:sp>
        <p:nvSpPr>
          <p:cNvPr id="27" name="Rechteck 26">
            <a:extLst>
              <a:ext uri="{FF2B5EF4-FFF2-40B4-BE49-F238E27FC236}">
                <a16:creationId xmlns:a16="http://schemas.microsoft.com/office/drawing/2014/main" id="{FB97ADDC-182C-F345-91CD-DA373811BF9E}"/>
              </a:ext>
            </a:extLst>
          </p:cNvPr>
          <p:cNvSpPr/>
          <p:nvPr/>
        </p:nvSpPr>
        <p:spPr>
          <a:xfrm>
            <a:off x="6660232" y="5263306"/>
            <a:ext cx="1152128"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6505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Messung des Luftdrucks</a:t>
            </a:r>
          </a:p>
        </p:txBody>
      </p:sp>
      <p:pic>
        <p:nvPicPr>
          <p:cNvPr id="34819" name="Picture 3" descr="E:\AB\FLIEGEN\MET\PP-Met\dosenbar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01913"/>
            <a:ext cx="7162800" cy="292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34818"/>
                                        </p:tgtEl>
                                        <p:attrNameLst>
                                          <p:attrName>style.visibility</p:attrName>
                                        </p:attrNameLst>
                                      </p:cBhvr>
                                      <p:to>
                                        <p:strVal val="visible"/>
                                      </p:to>
                                    </p:set>
                                    <p:animEffect transition="in" filter="barn(outHorizontal)">
                                      <p:cBhvr>
                                        <p:cTn id="7" dur="500"/>
                                        <p:tgtEl>
                                          <p:spTgt spid="34818"/>
                                        </p:tgtEl>
                                      </p:cBhvr>
                                    </p:animEffect>
                                  </p:childTnLst>
                                </p:cTn>
                              </p:par>
                            </p:childTnLst>
                          </p:cTn>
                        </p:par>
                        <p:par>
                          <p:cTn id="8" fill="hold" nodeType="afterGroup">
                            <p:stCondLst>
                              <p:cond delay="1500"/>
                            </p:stCondLst>
                            <p:childTnLst>
                              <p:par>
                                <p:cTn id="9" presetID="23" presetClass="entr" presetSubtype="272" fill="hold" nodeType="afterEffect">
                                  <p:stCondLst>
                                    <p:cond delay="1000"/>
                                  </p:stCondLst>
                                  <p:childTnLst>
                                    <p:set>
                                      <p:cBhvr>
                                        <p:cTn id="10" dur="1" fill="hold">
                                          <p:stCondLst>
                                            <p:cond delay="0"/>
                                          </p:stCondLst>
                                        </p:cTn>
                                        <p:tgtEl>
                                          <p:spTgt spid="34819"/>
                                        </p:tgtEl>
                                        <p:attrNameLst>
                                          <p:attrName>style.visibility</p:attrName>
                                        </p:attrNameLst>
                                      </p:cBhvr>
                                      <p:to>
                                        <p:strVal val="visible"/>
                                      </p:to>
                                    </p:set>
                                    <p:anim calcmode="lin" valueType="num">
                                      <p:cBhvr>
                                        <p:cTn id="11" dur="500" fill="hold"/>
                                        <p:tgtEl>
                                          <p:spTgt spid="34819"/>
                                        </p:tgtEl>
                                        <p:attrNameLst>
                                          <p:attrName>ppt_w</p:attrName>
                                        </p:attrNameLst>
                                      </p:cBhvr>
                                      <p:tavLst>
                                        <p:tav tm="0">
                                          <p:val>
                                            <p:strVal val="2/3*#ppt_w"/>
                                          </p:val>
                                        </p:tav>
                                        <p:tav tm="100000">
                                          <p:val>
                                            <p:strVal val="#ppt_w"/>
                                          </p:val>
                                        </p:tav>
                                      </p:tavLst>
                                    </p:anim>
                                    <p:anim calcmode="lin" valueType="num">
                                      <p:cBhvr>
                                        <p:cTn id="12" dur="500" fill="hold"/>
                                        <p:tgtEl>
                                          <p:spTgt spid="3481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Messung des Luftdrucks</a:t>
            </a:r>
          </a:p>
        </p:txBody>
      </p:sp>
      <p:pic>
        <p:nvPicPr>
          <p:cNvPr id="35843" name="Picture 3" descr="E:\AB\FLIEGEN\MET\PP-Met\barogra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6548438" cy="482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35842"/>
                                        </p:tgtEl>
                                        <p:attrNameLst>
                                          <p:attrName>style.visibility</p:attrName>
                                        </p:attrNameLst>
                                      </p:cBhvr>
                                      <p:to>
                                        <p:strVal val="visible"/>
                                      </p:to>
                                    </p:set>
                                    <p:animEffect transition="in" filter="barn(outHorizontal)">
                                      <p:cBhvr>
                                        <p:cTn id="7" dur="500"/>
                                        <p:tgtEl>
                                          <p:spTgt spid="35842"/>
                                        </p:tgtEl>
                                      </p:cBhvr>
                                    </p:animEffect>
                                  </p:childTnLst>
                                </p:cTn>
                              </p:par>
                            </p:childTnLst>
                          </p:cTn>
                        </p:par>
                        <p:par>
                          <p:cTn id="8" fill="hold" nodeType="afterGroup">
                            <p:stCondLst>
                              <p:cond delay="1500"/>
                            </p:stCondLst>
                            <p:childTnLst>
                              <p:par>
                                <p:cTn id="9" presetID="23" presetClass="entr" presetSubtype="272" fill="hold" nodeType="afterEffect">
                                  <p:stCondLst>
                                    <p:cond delay="1000"/>
                                  </p:stCondLst>
                                  <p:childTnLst>
                                    <p:set>
                                      <p:cBhvr>
                                        <p:cTn id="10" dur="1" fill="hold">
                                          <p:stCondLst>
                                            <p:cond delay="0"/>
                                          </p:stCondLst>
                                        </p:cTn>
                                        <p:tgtEl>
                                          <p:spTgt spid="35843"/>
                                        </p:tgtEl>
                                        <p:attrNameLst>
                                          <p:attrName>style.visibility</p:attrName>
                                        </p:attrNameLst>
                                      </p:cBhvr>
                                      <p:to>
                                        <p:strVal val="visible"/>
                                      </p:to>
                                    </p:set>
                                    <p:anim calcmode="lin" valueType="num">
                                      <p:cBhvr>
                                        <p:cTn id="11" dur="500" fill="hold"/>
                                        <p:tgtEl>
                                          <p:spTgt spid="35843"/>
                                        </p:tgtEl>
                                        <p:attrNameLst>
                                          <p:attrName>ppt_w</p:attrName>
                                        </p:attrNameLst>
                                      </p:cBhvr>
                                      <p:tavLst>
                                        <p:tav tm="0">
                                          <p:val>
                                            <p:strVal val="2/3*#ppt_w"/>
                                          </p:val>
                                        </p:tav>
                                        <p:tav tm="100000">
                                          <p:val>
                                            <p:strVal val="#ppt_w"/>
                                          </p:val>
                                        </p:tav>
                                      </p:tavLst>
                                    </p:anim>
                                    <p:anim calcmode="lin" valueType="num">
                                      <p:cBhvr>
                                        <p:cTn id="12" dur="500" fill="hold"/>
                                        <p:tgtEl>
                                          <p:spTgt spid="3584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Änderung des Luftdrucks</a:t>
            </a:r>
          </a:p>
        </p:txBody>
      </p:sp>
      <p:pic>
        <p:nvPicPr>
          <p:cNvPr id="36868" name="Picture 4" descr="E:\AB\FLIEGEN\MET\PP-Met\p_wass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0"/>
            <a:ext cx="5181600" cy="384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5" descr="E:\AB\FLIEGEN\MET\PP-Met\p_luf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524000"/>
            <a:ext cx="5181600" cy="383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0" name="Text Box 6"/>
          <p:cNvSpPr txBox="1">
            <a:spLocks noChangeArrowheads="1"/>
          </p:cNvSpPr>
          <p:nvPr/>
        </p:nvSpPr>
        <p:spPr bwMode="auto">
          <a:xfrm>
            <a:off x="1828800" y="5576888"/>
            <a:ext cx="56515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Alle 5500 m halbiert sich der Luftdruck und die Luftdichte!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36866"/>
                                        </p:tgtEl>
                                        <p:attrNameLst>
                                          <p:attrName>style.visibility</p:attrName>
                                        </p:attrNameLst>
                                      </p:cBhvr>
                                      <p:to>
                                        <p:strVal val="visible"/>
                                      </p:to>
                                    </p:set>
                                    <p:animEffect transition="in" filter="barn(outHorizontal)">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slide(fromTop)">
                                      <p:cBhvr>
                                        <p:cTn id="12" dur="500"/>
                                        <p:tgtEl>
                                          <p:spTgt spid="36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blinds(vertical)">
                                      <p:cBhvr>
                                        <p:cTn id="17" dur="500"/>
                                        <p:tgtEl>
                                          <p:spTgt spid="36869"/>
                                        </p:tgtEl>
                                      </p:cBhvr>
                                    </p:animEffect>
                                  </p:childTnLst>
                                </p:cTn>
                              </p:par>
                            </p:childTnLst>
                          </p:cTn>
                        </p:par>
                        <p:par>
                          <p:cTn id="18" fill="hold" nodeType="afterGroup">
                            <p:stCondLst>
                              <p:cond delay="500"/>
                            </p:stCondLst>
                            <p:childTnLst>
                              <p:par>
                                <p:cTn id="19" presetID="3" presetClass="entr" presetSubtype="10" fill="hold" grpId="0" nodeType="afterEffect">
                                  <p:stCondLst>
                                    <p:cond delay="2000"/>
                                  </p:stCondLst>
                                  <p:childTnLst>
                                    <p:set>
                                      <p:cBhvr>
                                        <p:cTn id="20" dur="1" fill="hold">
                                          <p:stCondLst>
                                            <p:cond delay="0"/>
                                          </p:stCondLst>
                                        </p:cTn>
                                        <p:tgtEl>
                                          <p:spTgt spid="36870"/>
                                        </p:tgtEl>
                                        <p:attrNameLst>
                                          <p:attrName>style.visibility</p:attrName>
                                        </p:attrNameLst>
                                      </p:cBhvr>
                                      <p:to>
                                        <p:strVal val="visible"/>
                                      </p:to>
                                    </p:set>
                                    <p:animEffect transition="in" filter="blinds(horizontal)">
                                      <p:cBhvr>
                                        <p:cTn id="21"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7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Die barometrische Höhenstufe</a:t>
            </a:r>
          </a:p>
        </p:txBody>
      </p:sp>
      <p:pic>
        <p:nvPicPr>
          <p:cNvPr id="38915" name="Picture 3" descr="E:\AB\FLIEGEN\MET\PP-Met\höhenstuf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71613"/>
            <a:ext cx="6705600" cy="447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38914"/>
                                        </p:tgtEl>
                                        <p:attrNameLst>
                                          <p:attrName>style.visibility</p:attrName>
                                        </p:attrNameLst>
                                      </p:cBhvr>
                                      <p:to>
                                        <p:strVal val="visible"/>
                                      </p:to>
                                    </p:set>
                                    <p:animEffect transition="in" filter="barn(outHorizontal)">
                                      <p:cBhvr>
                                        <p:cTn id="7" dur="500"/>
                                        <p:tgtEl>
                                          <p:spTgt spid="38914"/>
                                        </p:tgtEl>
                                      </p:cBhvr>
                                    </p:animEffect>
                                  </p:childTnLst>
                                </p:cTn>
                              </p:par>
                            </p:childTnLst>
                          </p:cTn>
                        </p:par>
                        <p:par>
                          <p:cTn id="8" fill="hold" nodeType="afterGroup">
                            <p:stCondLst>
                              <p:cond delay="1500"/>
                            </p:stCondLst>
                            <p:childTnLst>
                              <p:par>
                                <p:cTn id="9" presetID="23" presetClass="entr" presetSubtype="16" fill="hold" nodeType="afterEffect">
                                  <p:stCondLst>
                                    <p:cond delay="3000"/>
                                  </p:stCondLst>
                                  <p:childTnLst>
                                    <p:set>
                                      <p:cBhvr>
                                        <p:cTn id="10" dur="1" fill="hold">
                                          <p:stCondLst>
                                            <p:cond delay="0"/>
                                          </p:stCondLst>
                                        </p:cTn>
                                        <p:tgtEl>
                                          <p:spTgt spid="38915"/>
                                        </p:tgtEl>
                                        <p:attrNameLst>
                                          <p:attrName>style.visibility</p:attrName>
                                        </p:attrNameLst>
                                      </p:cBhvr>
                                      <p:to>
                                        <p:strVal val="visible"/>
                                      </p:to>
                                    </p:set>
                                    <p:anim calcmode="lin" valueType="num">
                                      <p:cBhvr>
                                        <p:cTn id="11" dur="500" fill="hold"/>
                                        <p:tgtEl>
                                          <p:spTgt spid="38915"/>
                                        </p:tgtEl>
                                        <p:attrNameLst>
                                          <p:attrName>ppt_w</p:attrName>
                                        </p:attrNameLst>
                                      </p:cBhvr>
                                      <p:tavLst>
                                        <p:tav tm="0">
                                          <p:val>
                                            <p:fltVal val="0"/>
                                          </p:val>
                                        </p:tav>
                                        <p:tav tm="100000">
                                          <p:val>
                                            <p:strVal val="#ppt_w"/>
                                          </p:val>
                                        </p:tav>
                                      </p:tavLst>
                                    </p:anim>
                                    <p:anim calcmode="lin" valueType="num">
                                      <p:cBhvr>
                                        <p:cTn id="12" dur="500" fill="hold"/>
                                        <p:tgtEl>
                                          <p:spTgt spid="389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Die barometrische Höhenstufe</a:t>
            </a:r>
          </a:p>
        </p:txBody>
      </p:sp>
      <p:sp>
        <p:nvSpPr>
          <p:cNvPr id="40963" name="Text Box 3"/>
          <p:cNvSpPr txBox="1">
            <a:spLocks noChangeArrowheads="1"/>
          </p:cNvSpPr>
          <p:nvPr/>
        </p:nvSpPr>
        <p:spPr bwMode="auto">
          <a:xfrm>
            <a:off x="2228850" y="1766888"/>
            <a:ext cx="742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Höhe:</a:t>
            </a:r>
          </a:p>
        </p:txBody>
      </p:sp>
      <p:graphicFrame>
        <p:nvGraphicFramePr>
          <p:cNvPr id="40964" name="Object 2"/>
          <p:cNvGraphicFramePr>
            <a:graphicFrameLocks noChangeAspect="1"/>
          </p:cNvGraphicFramePr>
          <p:nvPr/>
        </p:nvGraphicFramePr>
        <p:xfrm>
          <a:off x="4117975" y="1600200"/>
          <a:ext cx="530225" cy="609600"/>
        </p:xfrm>
        <a:graphic>
          <a:graphicData uri="http://schemas.openxmlformats.org/presentationml/2006/ole">
            <mc:AlternateContent xmlns:mc="http://schemas.openxmlformats.org/markup-compatibility/2006">
              <mc:Choice xmlns:v="urn:schemas-microsoft-com:vml" Requires="v">
                <p:oleObj spid="_x0000_s44156" name="Formel" r:id="rId4" imgW="342720" imgH="393480" progId="Equation.3">
                  <p:embed/>
                </p:oleObj>
              </mc:Choice>
              <mc:Fallback>
                <p:oleObj name="Formel" r:id="rId4" imgW="34272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7975" y="1600200"/>
                        <a:ext cx="530225"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965" name="Object 3"/>
          <p:cNvGraphicFramePr>
            <a:graphicFrameLocks noChangeAspect="1"/>
          </p:cNvGraphicFramePr>
          <p:nvPr/>
        </p:nvGraphicFramePr>
        <p:xfrm>
          <a:off x="5946775" y="1600200"/>
          <a:ext cx="530225" cy="609600"/>
        </p:xfrm>
        <a:graphic>
          <a:graphicData uri="http://schemas.openxmlformats.org/presentationml/2006/ole">
            <mc:AlternateContent xmlns:mc="http://schemas.openxmlformats.org/markup-compatibility/2006">
              <mc:Choice xmlns:v="urn:schemas-microsoft-com:vml" Requires="v">
                <p:oleObj spid="_x0000_s44157" name="Equation" r:id="rId6" imgW="342720" imgH="393480" progId="Equation.DSMT4">
                  <p:embed/>
                </p:oleObj>
              </mc:Choice>
              <mc:Fallback>
                <p:oleObj name="Equation" r:id="rId6" imgW="342720" imgH="39348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6775" y="1600200"/>
                        <a:ext cx="530225"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966" name="Text Box 6"/>
          <p:cNvSpPr txBox="1">
            <a:spLocks noChangeArrowheads="1"/>
          </p:cNvSpPr>
          <p:nvPr/>
        </p:nvSpPr>
        <p:spPr bwMode="auto">
          <a:xfrm>
            <a:off x="2190750" y="4981575"/>
            <a:ext cx="781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Boden</a:t>
            </a:r>
          </a:p>
        </p:txBody>
      </p:sp>
      <p:sp>
        <p:nvSpPr>
          <p:cNvPr id="40967" name="Text Box 7"/>
          <p:cNvSpPr txBox="1">
            <a:spLocks noChangeArrowheads="1"/>
          </p:cNvSpPr>
          <p:nvPr/>
        </p:nvSpPr>
        <p:spPr bwMode="auto">
          <a:xfrm>
            <a:off x="4349750" y="4981575"/>
            <a:ext cx="298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b="1">
                <a:solidFill>
                  <a:schemeClr val="accent2"/>
                </a:solidFill>
                <a:latin typeface="Calibri" charset="0"/>
              </a:rPr>
              <a:t>8</a:t>
            </a:r>
            <a:endParaRPr lang="de-DE" sz="1800">
              <a:latin typeface="Calibri" charset="0"/>
            </a:endParaRPr>
          </a:p>
        </p:txBody>
      </p:sp>
      <p:sp>
        <p:nvSpPr>
          <p:cNvPr id="40968" name="Text Box 8"/>
          <p:cNvSpPr txBox="1">
            <a:spLocks noChangeArrowheads="1"/>
          </p:cNvSpPr>
          <p:nvPr/>
        </p:nvSpPr>
        <p:spPr bwMode="auto">
          <a:xfrm>
            <a:off x="6064250" y="4981575"/>
            <a:ext cx="412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27</a:t>
            </a:r>
          </a:p>
        </p:txBody>
      </p:sp>
      <p:sp>
        <p:nvSpPr>
          <p:cNvPr id="40969" name="Text Box 9"/>
          <p:cNvSpPr txBox="1">
            <a:spLocks noChangeArrowheads="1"/>
          </p:cNvSpPr>
          <p:nvPr/>
        </p:nvSpPr>
        <p:spPr bwMode="auto">
          <a:xfrm>
            <a:off x="2330450" y="458628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1000</a:t>
            </a:r>
          </a:p>
        </p:txBody>
      </p:sp>
      <p:sp>
        <p:nvSpPr>
          <p:cNvPr id="40970" name="Text Box 10"/>
          <p:cNvSpPr txBox="1">
            <a:spLocks noChangeArrowheads="1"/>
          </p:cNvSpPr>
          <p:nvPr/>
        </p:nvSpPr>
        <p:spPr bwMode="auto">
          <a:xfrm>
            <a:off x="4349750" y="4586288"/>
            <a:ext cx="298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9</a:t>
            </a:r>
          </a:p>
        </p:txBody>
      </p:sp>
      <p:sp>
        <p:nvSpPr>
          <p:cNvPr id="40971" name="Text Box 11"/>
          <p:cNvSpPr txBox="1">
            <a:spLocks noChangeArrowheads="1"/>
          </p:cNvSpPr>
          <p:nvPr/>
        </p:nvSpPr>
        <p:spPr bwMode="auto">
          <a:xfrm>
            <a:off x="6064250" y="45862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b="1">
                <a:solidFill>
                  <a:schemeClr val="accent2"/>
                </a:solidFill>
                <a:latin typeface="Calibri" charset="0"/>
              </a:rPr>
              <a:t>30</a:t>
            </a:r>
            <a:endParaRPr lang="de-DE" sz="1800">
              <a:latin typeface="Calibri" charset="0"/>
            </a:endParaRPr>
          </a:p>
        </p:txBody>
      </p:sp>
      <p:sp>
        <p:nvSpPr>
          <p:cNvPr id="40972" name="Text Box 12"/>
          <p:cNvSpPr txBox="1">
            <a:spLocks noChangeArrowheads="1"/>
          </p:cNvSpPr>
          <p:nvPr/>
        </p:nvSpPr>
        <p:spPr bwMode="auto">
          <a:xfrm>
            <a:off x="2330450" y="420528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2000</a:t>
            </a:r>
          </a:p>
        </p:txBody>
      </p:sp>
      <p:sp>
        <p:nvSpPr>
          <p:cNvPr id="40973" name="Text Box 13"/>
          <p:cNvSpPr txBox="1">
            <a:spLocks noChangeArrowheads="1"/>
          </p:cNvSpPr>
          <p:nvPr/>
        </p:nvSpPr>
        <p:spPr bwMode="auto">
          <a:xfrm>
            <a:off x="4235450" y="42052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10</a:t>
            </a:r>
          </a:p>
        </p:txBody>
      </p:sp>
      <p:sp>
        <p:nvSpPr>
          <p:cNvPr id="40974" name="Text Box 14"/>
          <p:cNvSpPr txBox="1">
            <a:spLocks noChangeArrowheads="1"/>
          </p:cNvSpPr>
          <p:nvPr/>
        </p:nvSpPr>
        <p:spPr bwMode="auto">
          <a:xfrm>
            <a:off x="6064250" y="42052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33</a:t>
            </a:r>
          </a:p>
        </p:txBody>
      </p:sp>
      <p:sp>
        <p:nvSpPr>
          <p:cNvPr id="40975" name="Text Box 15"/>
          <p:cNvSpPr txBox="1">
            <a:spLocks noChangeArrowheads="1"/>
          </p:cNvSpPr>
          <p:nvPr/>
        </p:nvSpPr>
        <p:spPr bwMode="auto">
          <a:xfrm>
            <a:off x="2330450" y="382428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3000</a:t>
            </a:r>
          </a:p>
        </p:txBody>
      </p:sp>
      <p:sp>
        <p:nvSpPr>
          <p:cNvPr id="40976" name="Text Box 16"/>
          <p:cNvSpPr txBox="1">
            <a:spLocks noChangeArrowheads="1"/>
          </p:cNvSpPr>
          <p:nvPr/>
        </p:nvSpPr>
        <p:spPr bwMode="auto">
          <a:xfrm>
            <a:off x="4235450" y="38242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11</a:t>
            </a:r>
          </a:p>
        </p:txBody>
      </p:sp>
      <p:sp>
        <p:nvSpPr>
          <p:cNvPr id="40977" name="Text Box 17"/>
          <p:cNvSpPr txBox="1">
            <a:spLocks noChangeArrowheads="1"/>
          </p:cNvSpPr>
          <p:nvPr/>
        </p:nvSpPr>
        <p:spPr bwMode="auto">
          <a:xfrm>
            <a:off x="6064250" y="38242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36</a:t>
            </a:r>
          </a:p>
        </p:txBody>
      </p:sp>
      <p:sp>
        <p:nvSpPr>
          <p:cNvPr id="40978" name="Text Box 18"/>
          <p:cNvSpPr txBox="1">
            <a:spLocks noChangeArrowheads="1"/>
          </p:cNvSpPr>
          <p:nvPr/>
        </p:nvSpPr>
        <p:spPr bwMode="auto">
          <a:xfrm>
            <a:off x="2330450" y="344328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5000</a:t>
            </a:r>
          </a:p>
        </p:txBody>
      </p:sp>
      <p:sp>
        <p:nvSpPr>
          <p:cNvPr id="40979" name="Text Box 19"/>
          <p:cNvSpPr txBox="1">
            <a:spLocks noChangeArrowheads="1"/>
          </p:cNvSpPr>
          <p:nvPr/>
        </p:nvSpPr>
        <p:spPr bwMode="auto">
          <a:xfrm>
            <a:off x="4235450" y="34432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14</a:t>
            </a:r>
          </a:p>
        </p:txBody>
      </p:sp>
      <p:sp>
        <p:nvSpPr>
          <p:cNvPr id="40980" name="Text Box 20"/>
          <p:cNvSpPr txBox="1">
            <a:spLocks noChangeArrowheads="1"/>
          </p:cNvSpPr>
          <p:nvPr/>
        </p:nvSpPr>
        <p:spPr bwMode="auto">
          <a:xfrm>
            <a:off x="6064250" y="34432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46</a:t>
            </a:r>
          </a:p>
        </p:txBody>
      </p:sp>
      <p:sp>
        <p:nvSpPr>
          <p:cNvPr id="40981" name="Text Box 21"/>
          <p:cNvSpPr txBox="1">
            <a:spLocks noChangeArrowheads="1"/>
          </p:cNvSpPr>
          <p:nvPr/>
        </p:nvSpPr>
        <p:spPr bwMode="auto">
          <a:xfrm>
            <a:off x="2330450" y="306228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5500</a:t>
            </a:r>
          </a:p>
        </p:txBody>
      </p:sp>
      <p:sp>
        <p:nvSpPr>
          <p:cNvPr id="40982" name="Text Box 22"/>
          <p:cNvSpPr txBox="1">
            <a:spLocks noChangeArrowheads="1"/>
          </p:cNvSpPr>
          <p:nvPr/>
        </p:nvSpPr>
        <p:spPr bwMode="auto">
          <a:xfrm>
            <a:off x="4235450" y="30622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16</a:t>
            </a:r>
          </a:p>
        </p:txBody>
      </p:sp>
      <p:sp>
        <p:nvSpPr>
          <p:cNvPr id="40983" name="Text Box 23"/>
          <p:cNvSpPr txBox="1">
            <a:spLocks noChangeArrowheads="1"/>
          </p:cNvSpPr>
          <p:nvPr/>
        </p:nvSpPr>
        <p:spPr bwMode="auto">
          <a:xfrm>
            <a:off x="6064250" y="30622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54</a:t>
            </a:r>
          </a:p>
        </p:txBody>
      </p:sp>
      <p:sp>
        <p:nvSpPr>
          <p:cNvPr id="40984" name="Text Box 24"/>
          <p:cNvSpPr txBox="1">
            <a:spLocks noChangeArrowheads="1"/>
          </p:cNvSpPr>
          <p:nvPr/>
        </p:nvSpPr>
        <p:spPr bwMode="auto">
          <a:xfrm>
            <a:off x="2216150" y="2681288"/>
            <a:ext cx="755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11000</a:t>
            </a:r>
          </a:p>
        </p:txBody>
      </p:sp>
      <p:sp>
        <p:nvSpPr>
          <p:cNvPr id="40985" name="Text Box 25"/>
          <p:cNvSpPr txBox="1">
            <a:spLocks noChangeArrowheads="1"/>
          </p:cNvSpPr>
          <p:nvPr/>
        </p:nvSpPr>
        <p:spPr bwMode="auto">
          <a:xfrm>
            <a:off x="4235450" y="26812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32</a:t>
            </a:r>
          </a:p>
        </p:txBody>
      </p:sp>
      <p:sp>
        <p:nvSpPr>
          <p:cNvPr id="40986" name="Text Box 26"/>
          <p:cNvSpPr txBox="1">
            <a:spLocks noChangeArrowheads="1"/>
          </p:cNvSpPr>
          <p:nvPr/>
        </p:nvSpPr>
        <p:spPr bwMode="auto">
          <a:xfrm>
            <a:off x="5949950" y="2681288"/>
            <a:ext cx="527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108</a:t>
            </a:r>
          </a:p>
        </p:txBody>
      </p:sp>
      <p:sp>
        <p:nvSpPr>
          <p:cNvPr id="40987" name="Text Box 27"/>
          <p:cNvSpPr txBox="1">
            <a:spLocks noChangeArrowheads="1"/>
          </p:cNvSpPr>
          <p:nvPr/>
        </p:nvSpPr>
        <p:spPr bwMode="auto">
          <a:xfrm>
            <a:off x="2216150" y="2300288"/>
            <a:ext cx="755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16500</a:t>
            </a:r>
          </a:p>
        </p:txBody>
      </p:sp>
      <p:sp>
        <p:nvSpPr>
          <p:cNvPr id="40988" name="Text Box 28"/>
          <p:cNvSpPr txBox="1">
            <a:spLocks noChangeArrowheads="1"/>
          </p:cNvSpPr>
          <p:nvPr/>
        </p:nvSpPr>
        <p:spPr bwMode="auto">
          <a:xfrm>
            <a:off x="4235450" y="23002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64</a:t>
            </a:r>
          </a:p>
        </p:txBody>
      </p:sp>
      <p:sp>
        <p:nvSpPr>
          <p:cNvPr id="40989" name="Text Box 29"/>
          <p:cNvSpPr txBox="1">
            <a:spLocks noChangeArrowheads="1"/>
          </p:cNvSpPr>
          <p:nvPr/>
        </p:nvSpPr>
        <p:spPr bwMode="auto">
          <a:xfrm>
            <a:off x="5949950" y="2314575"/>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216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40962"/>
                                        </p:tgtEl>
                                        <p:attrNameLst>
                                          <p:attrName>style.visibility</p:attrName>
                                        </p:attrNameLst>
                                      </p:cBhvr>
                                      <p:to>
                                        <p:strVal val="visible"/>
                                      </p:to>
                                    </p:set>
                                    <p:animEffect transition="in" filter="barn(outHorizontal)">
                                      <p:cBhvr>
                                        <p:cTn id="7" dur="500"/>
                                        <p:tgtEl>
                                          <p:spTgt spid="40962"/>
                                        </p:tgtEl>
                                      </p:cBhvr>
                                    </p:animEffect>
                                  </p:childTnLst>
                                </p:cTn>
                              </p:par>
                            </p:childTnLst>
                          </p:cTn>
                        </p:par>
                        <p:par>
                          <p:cTn id="8" fill="hold" nodeType="afterGroup">
                            <p:stCondLst>
                              <p:cond delay="1500"/>
                            </p:stCondLst>
                            <p:childTnLst>
                              <p:par>
                                <p:cTn id="9" presetID="23" presetClass="entr" presetSubtype="272" fill="hold" grpId="0" nodeType="afterEffect">
                                  <p:stCondLst>
                                    <p:cond delay="1000"/>
                                  </p:stCondLst>
                                  <p:childTnLst>
                                    <p:set>
                                      <p:cBhvr>
                                        <p:cTn id="10" dur="1" fill="hold">
                                          <p:stCondLst>
                                            <p:cond delay="0"/>
                                          </p:stCondLst>
                                        </p:cTn>
                                        <p:tgtEl>
                                          <p:spTgt spid="40963"/>
                                        </p:tgtEl>
                                        <p:attrNameLst>
                                          <p:attrName>style.visibility</p:attrName>
                                        </p:attrNameLst>
                                      </p:cBhvr>
                                      <p:to>
                                        <p:strVal val="visible"/>
                                      </p:to>
                                    </p:set>
                                    <p:anim calcmode="lin" valueType="num">
                                      <p:cBhvr>
                                        <p:cTn id="11" dur="500" fill="hold"/>
                                        <p:tgtEl>
                                          <p:spTgt spid="40963"/>
                                        </p:tgtEl>
                                        <p:attrNameLst>
                                          <p:attrName>ppt_w</p:attrName>
                                        </p:attrNameLst>
                                      </p:cBhvr>
                                      <p:tavLst>
                                        <p:tav tm="0">
                                          <p:val>
                                            <p:strVal val="2/3*#ppt_w"/>
                                          </p:val>
                                        </p:tav>
                                        <p:tav tm="100000">
                                          <p:val>
                                            <p:strVal val="#ppt_w"/>
                                          </p:val>
                                        </p:tav>
                                      </p:tavLst>
                                    </p:anim>
                                    <p:anim calcmode="lin" valueType="num">
                                      <p:cBhvr>
                                        <p:cTn id="12" dur="500" fill="hold"/>
                                        <p:tgtEl>
                                          <p:spTgt spid="40963"/>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3000"/>
                            </p:stCondLst>
                            <p:childTnLst>
                              <p:par>
                                <p:cTn id="14" presetID="23" presetClass="entr" presetSubtype="272" fill="hold" nodeType="afterEffect">
                                  <p:stCondLst>
                                    <p:cond delay="1000"/>
                                  </p:stCondLst>
                                  <p:childTnLst>
                                    <p:set>
                                      <p:cBhvr>
                                        <p:cTn id="15" dur="1" fill="hold">
                                          <p:stCondLst>
                                            <p:cond delay="0"/>
                                          </p:stCondLst>
                                        </p:cTn>
                                        <p:tgtEl>
                                          <p:spTgt spid="40964"/>
                                        </p:tgtEl>
                                        <p:attrNameLst>
                                          <p:attrName>style.visibility</p:attrName>
                                        </p:attrNameLst>
                                      </p:cBhvr>
                                      <p:to>
                                        <p:strVal val="visible"/>
                                      </p:to>
                                    </p:set>
                                    <p:anim calcmode="lin" valueType="num">
                                      <p:cBhvr>
                                        <p:cTn id="16" dur="500" fill="hold"/>
                                        <p:tgtEl>
                                          <p:spTgt spid="40964"/>
                                        </p:tgtEl>
                                        <p:attrNameLst>
                                          <p:attrName>ppt_w</p:attrName>
                                        </p:attrNameLst>
                                      </p:cBhvr>
                                      <p:tavLst>
                                        <p:tav tm="0">
                                          <p:val>
                                            <p:strVal val="2/3*#ppt_w"/>
                                          </p:val>
                                        </p:tav>
                                        <p:tav tm="100000">
                                          <p:val>
                                            <p:strVal val="#ppt_w"/>
                                          </p:val>
                                        </p:tav>
                                      </p:tavLst>
                                    </p:anim>
                                    <p:anim calcmode="lin" valueType="num">
                                      <p:cBhvr>
                                        <p:cTn id="17" dur="500" fill="hold"/>
                                        <p:tgtEl>
                                          <p:spTgt spid="40964"/>
                                        </p:tgtEl>
                                        <p:attrNameLst>
                                          <p:attrName>ppt_h</p:attrName>
                                        </p:attrNameLst>
                                      </p:cBhvr>
                                      <p:tavLst>
                                        <p:tav tm="0">
                                          <p:val>
                                            <p:strVal val="2/3*#ppt_h"/>
                                          </p:val>
                                        </p:tav>
                                        <p:tav tm="100000">
                                          <p:val>
                                            <p:strVal val="#ppt_h"/>
                                          </p:val>
                                        </p:tav>
                                      </p:tavLst>
                                    </p:anim>
                                  </p:childTnLst>
                                </p:cTn>
                              </p:par>
                            </p:childTnLst>
                          </p:cTn>
                        </p:par>
                        <p:par>
                          <p:cTn id="18" fill="hold" nodeType="afterGroup">
                            <p:stCondLst>
                              <p:cond delay="4500"/>
                            </p:stCondLst>
                            <p:childTnLst>
                              <p:par>
                                <p:cTn id="19" presetID="23" presetClass="entr" presetSubtype="272" fill="hold" nodeType="afterEffect">
                                  <p:stCondLst>
                                    <p:cond delay="1000"/>
                                  </p:stCondLst>
                                  <p:childTnLst>
                                    <p:set>
                                      <p:cBhvr>
                                        <p:cTn id="20" dur="1" fill="hold">
                                          <p:stCondLst>
                                            <p:cond delay="0"/>
                                          </p:stCondLst>
                                        </p:cTn>
                                        <p:tgtEl>
                                          <p:spTgt spid="40965"/>
                                        </p:tgtEl>
                                        <p:attrNameLst>
                                          <p:attrName>style.visibility</p:attrName>
                                        </p:attrNameLst>
                                      </p:cBhvr>
                                      <p:to>
                                        <p:strVal val="visible"/>
                                      </p:to>
                                    </p:set>
                                    <p:anim calcmode="lin" valueType="num">
                                      <p:cBhvr>
                                        <p:cTn id="21" dur="500" fill="hold"/>
                                        <p:tgtEl>
                                          <p:spTgt spid="40965"/>
                                        </p:tgtEl>
                                        <p:attrNameLst>
                                          <p:attrName>ppt_w</p:attrName>
                                        </p:attrNameLst>
                                      </p:cBhvr>
                                      <p:tavLst>
                                        <p:tav tm="0">
                                          <p:val>
                                            <p:strVal val="2/3*#ppt_w"/>
                                          </p:val>
                                        </p:tav>
                                        <p:tav tm="100000">
                                          <p:val>
                                            <p:strVal val="#ppt_w"/>
                                          </p:val>
                                        </p:tav>
                                      </p:tavLst>
                                    </p:anim>
                                    <p:anim calcmode="lin" valueType="num">
                                      <p:cBhvr>
                                        <p:cTn id="22" dur="500" fill="hold"/>
                                        <p:tgtEl>
                                          <p:spTgt spid="40965"/>
                                        </p:tgtEl>
                                        <p:attrNameLst>
                                          <p:attrName>ppt_h</p:attrName>
                                        </p:attrNameLst>
                                      </p:cBhvr>
                                      <p:tavLst>
                                        <p:tav tm="0">
                                          <p:val>
                                            <p:strVal val="2/3*#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0966"/>
                                        </p:tgtEl>
                                        <p:attrNameLst>
                                          <p:attrName>style.visibility</p:attrName>
                                        </p:attrNameLst>
                                      </p:cBhvr>
                                      <p:to>
                                        <p:strVal val="visible"/>
                                      </p:to>
                                    </p:set>
                                    <p:anim calcmode="lin" valueType="num">
                                      <p:cBhvr>
                                        <p:cTn id="27" dur="500" fill="hold"/>
                                        <p:tgtEl>
                                          <p:spTgt spid="40966"/>
                                        </p:tgtEl>
                                        <p:attrNameLst>
                                          <p:attrName>ppt_w</p:attrName>
                                        </p:attrNameLst>
                                      </p:cBhvr>
                                      <p:tavLst>
                                        <p:tav tm="0">
                                          <p:val>
                                            <p:fltVal val="0"/>
                                          </p:val>
                                        </p:tav>
                                        <p:tav tm="100000">
                                          <p:val>
                                            <p:strVal val="#ppt_w"/>
                                          </p:val>
                                        </p:tav>
                                      </p:tavLst>
                                    </p:anim>
                                    <p:anim calcmode="lin" valueType="num">
                                      <p:cBhvr>
                                        <p:cTn id="28" dur="500" fill="hold"/>
                                        <p:tgtEl>
                                          <p:spTgt spid="40966"/>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40967"/>
                                        </p:tgtEl>
                                        <p:attrNameLst>
                                          <p:attrName>style.visibility</p:attrName>
                                        </p:attrNameLst>
                                      </p:cBhvr>
                                      <p:to>
                                        <p:strVal val="visible"/>
                                      </p:to>
                                    </p:set>
                                    <p:anim calcmode="lin" valueType="num">
                                      <p:cBhvr>
                                        <p:cTn id="32" dur="500" fill="hold"/>
                                        <p:tgtEl>
                                          <p:spTgt spid="40967"/>
                                        </p:tgtEl>
                                        <p:attrNameLst>
                                          <p:attrName>ppt_w</p:attrName>
                                        </p:attrNameLst>
                                      </p:cBhvr>
                                      <p:tavLst>
                                        <p:tav tm="0">
                                          <p:val>
                                            <p:fltVal val="0"/>
                                          </p:val>
                                        </p:tav>
                                        <p:tav tm="100000">
                                          <p:val>
                                            <p:strVal val="#ppt_w"/>
                                          </p:val>
                                        </p:tav>
                                      </p:tavLst>
                                    </p:anim>
                                    <p:anim calcmode="lin" valueType="num">
                                      <p:cBhvr>
                                        <p:cTn id="33" dur="500" fill="hold"/>
                                        <p:tgtEl>
                                          <p:spTgt spid="40967"/>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40968"/>
                                        </p:tgtEl>
                                        <p:attrNameLst>
                                          <p:attrName>style.visibility</p:attrName>
                                        </p:attrNameLst>
                                      </p:cBhvr>
                                      <p:to>
                                        <p:strVal val="visible"/>
                                      </p:to>
                                    </p:set>
                                    <p:anim calcmode="lin" valueType="num">
                                      <p:cBhvr>
                                        <p:cTn id="37" dur="500" fill="hold"/>
                                        <p:tgtEl>
                                          <p:spTgt spid="40968"/>
                                        </p:tgtEl>
                                        <p:attrNameLst>
                                          <p:attrName>ppt_w</p:attrName>
                                        </p:attrNameLst>
                                      </p:cBhvr>
                                      <p:tavLst>
                                        <p:tav tm="0">
                                          <p:val>
                                            <p:fltVal val="0"/>
                                          </p:val>
                                        </p:tav>
                                        <p:tav tm="100000">
                                          <p:val>
                                            <p:strVal val="#ppt_w"/>
                                          </p:val>
                                        </p:tav>
                                      </p:tavLst>
                                    </p:anim>
                                    <p:anim calcmode="lin" valueType="num">
                                      <p:cBhvr>
                                        <p:cTn id="38" dur="500" fill="hold"/>
                                        <p:tgtEl>
                                          <p:spTgt spid="4096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0969"/>
                                        </p:tgtEl>
                                        <p:attrNameLst>
                                          <p:attrName>style.visibility</p:attrName>
                                        </p:attrNameLst>
                                      </p:cBhvr>
                                      <p:to>
                                        <p:strVal val="visible"/>
                                      </p:to>
                                    </p:set>
                                    <p:anim calcmode="lin" valueType="num">
                                      <p:cBhvr>
                                        <p:cTn id="43" dur="500" fill="hold"/>
                                        <p:tgtEl>
                                          <p:spTgt spid="40969"/>
                                        </p:tgtEl>
                                        <p:attrNameLst>
                                          <p:attrName>ppt_w</p:attrName>
                                        </p:attrNameLst>
                                      </p:cBhvr>
                                      <p:tavLst>
                                        <p:tav tm="0">
                                          <p:val>
                                            <p:fltVal val="0"/>
                                          </p:val>
                                        </p:tav>
                                        <p:tav tm="100000">
                                          <p:val>
                                            <p:strVal val="#ppt_w"/>
                                          </p:val>
                                        </p:tav>
                                      </p:tavLst>
                                    </p:anim>
                                    <p:anim calcmode="lin" valueType="num">
                                      <p:cBhvr>
                                        <p:cTn id="44" dur="500" fill="hold"/>
                                        <p:tgtEl>
                                          <p:spTgt spid="40969"/>
                                        </p:tgtEl>
                                        <p:attrNameLst>
                                          <p:attrName>ppt_h</p:attrName>
                                        </p:attrNameLst>
                                      </p:cBhvr>
                                      <p:tavLst>
                                        <p:tav tm="0">
                                          <p:val>
                                            <p:fltVal val="0"/>
                                          </p:val>
                                        </p:tav>
                                        <p:tav tm="100000">
                                          <p:val>
                                            <p:strVal val="#ppt_h"/>
                                          </p:val>
                                        </p:tav>
                                      </p:tavLst>
                                    </p:anim>
                                  </p:childTnLst>
                                </p:cTn>
                              </p:par>
                            </p:childTnLst>
                          </p:cTn>
                        </p:par>
                        <p:par>
                          <p:cTn id="45" fill="hold" nodeType="afterGroup">
                            <p:stCondLst>
                              <p:cond delay="500"/>
                            </p:stCondLst>
                            <p:childTnLst>
                              <p:par>
                                <p:cTn id="46" presetID="23" presetClass="entr" presetSubtype="16" fill="hold" grpId="0" nodeType="afterEffect">
                                  <p:stCondLst>
                                    <p:cond delay="0"/>
                                  </p:stCondLst>
                                  <p:childTnLst>
                                    <p:set>
                                      <p:cBhvr>
                                        <p:cTn id="47" dur="1" fill="hold">
                                          <p:stCondLst>
                                            <p:cond delay="0"/>
                                          </p:stCondLst>
                                        </p:cTn>
                                        <p:tgtEl>
                                          <p:spTgt spid="40970"/>
                                        </p:tgtEl>
                                        <p:attrNameLst>
                                          <p:attrName>style.visibility</p:attrName>
                                        </p:attrNameLst>
                                      </p:cBhvr>
                                      <p:to>
                                        <p:strVal val="visible"/>
                                      </p:to>
                                    </p:set>
                                    <p:anim calcmode="lin" valueType="num">
                                      <p:cBhvr>
                                        <p:cTn id="48" dur="500" fill="hold"/>
                                        <p:tgtEl>
                                          <p:spTgt spid="40970"/>
                                        </p:tgtEl>
                                        <p:attrNameLst>
                                          <p:attrName>ppt_w</p:attrName>
                                        </p:attrNameLst>
                                      </p:cBhvr>
                                      <p:tavLst>
                                        <p:tav tm="0">
                                          <p:val>
                                            <p:fltVal val="0"/>
                                          </p:val>
                                        </p:tav>
                                        <p:tav tm="100000">
                                          <p:val>
                                            <p:strVal val="#ppt_w"/>
                                          </p:val>
                                        </p:tav>
                                      </p:tavLst>
                                    </p:anim>
                                    <p:anim calcmode="lin" valueType="num">
                                      <p:cBhvr>
                                        <p:cTn id="49" dur="500" fill="hold"/>
                                        <p:tgtEl>
                                          <p:spTgt spid="40970"/>
                                        </p:tgtEl>
                                        <p:attrNameLst>
                                          <p:attrName>ppt_h</p:attrName>
                                        </p:attrNameLst>
                                      </p:cBhvr>
                                      <p:tavLst>
                                        <p:tav tm="0">
                                          <p:val>
                                            <p:fltVal val="0"/>
                                          </p:val>
                                        </p:tav>
                                        <p:tav tm="100000">
                                          <p:val>
                                            <p:strVal val="#ppt_h"/>
                                          </p:val>
                                        </p:tav>
                                      </p:tavLst>
                                    </p:anim>
                                  </p:childTnLst>
                                </p:cTn>
                              </p:par>
                            </p:childTnLst>
                          </p:cTn>
                        </p:par>
                        <p:par>
                          <p:cTn id="50" fill="hold" nodeType="afterGroup">
                            <p:stCondLst>
                              <p:cond delay="1000"/>
                            </p:stCondLst>
                            <p:childTnLst>
                              <p:par>
                                <p:cTn id="51" presetID="23" presetClass="entr" presetSubtype="16" fill="hold" grpId="0" nodeType="afterEffect">
                                  <p:stCondLst>
                                    <p:cond delay="0"/>
                                  </p:stCondLst>
                                  <p:childTnLst>
                                    <p:set>
                                      <p:cBhvr>
                                        <p:cTn id="52" dur="1" fill="hold">
                                          <p:stCondLst>
                                            <p:cond delay="0"/>
                                          </p:stCondLst>
                                        </p:cTn>
                                        <p:tgtEl>
                                          <p:spTgt spid="40971"/>
                                        </p:tgtEl>
                                        <p:attrNameLst>
                                          <p:attrName>style.visibility</p:attrName>
                                        </p:attrNameLst>
                                      </p:cBhvr>
                                      <p:to>
                                        <p:strVal val="visible"/>
                                      </p:to>
                                    </p:set>
                                    <p:anim calcmode="lin" valueType="num">
                                      <p:cBhvr>
                                        <p:cTn id="53" dur="500" fill="hold"/>
                                        <p:tgtEl>
                                          <p:spTgt spid="40971"/>
                                        </p:tgtEl>
                                        <p:attrNameLst>
                                          <p:attrName>ppt_w</p:attrName>
                                        </p:attrNameLst>
                                      </p:cBhvr>
                                      <p:tavLst>
                                        <p:tav tm="0">
                                          <p:val>
                                            <p:fltVal val="0"/>
                                          </p:val>
                                        </p:tav>
                                        <p:tav tm="100000">
                                          <p:val>
                                            <p:strVal val="#ppt_w"/>
                                          </p:val>
                                        </p:tav>
                                      </p:tavLst>
                                    </p:anim>
                                    <p:anim calcmode="lin" valueType="num">
                                      <p:cBhvr>
                                        <p:cTn id="54" dur="500" fill="hold"/>
                                        <p:tgtEl>
                                          <p:spTgt spid="40971"/>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40972"/>
                                        </p:tgtEl>
                                        <p:attrNameLst>
                                          <p:attrName>style.visibility</p:attrName>
                                        </p:attrNameLst>
                                      </p:cBhvr>
                                      <p:to>
                                        <p:strVal val="visible"/>
                                      </p:to>
                                    </p:set>
                                    <p:anim calcmode="lin" valueType="num">
                                      <p:cBhvr>
                                        <p:cTn id="59" dur="500" fill="hold"/>
                                        <p:tgtEl>
                                          <p:spTgt spid="40972"/>
                                        </p:tgtEl>
                                        <p:attrNameLst>
                                          <p:attrName>ppt_w</p:attrName>
                                        </p:attrNameLst>
                                      </p:cBhvr>
                                      <p:tavLst>
                                        <p:tav tm="0">
                                          <p:val>
                                            <p:fltVal val="0"/>
                                          </p:val>
                                        </p:tav>
                                        <p:tav tm="100000">
                                          <p:val>
                                            <p:strVal val="#ppt_w"/>
                                          </p:val>
                                        </p:tav>
                                      </p:tavLst>
                                    </p:anim>
                                    <p:anim calcmode="lin" valueType="num">
                                      <p:cBhvr>
                                        <p:cTn id="60" dur="500" fill="hold"/>
                                        <p:tgtEl>
                                          <p:spTgt spid="40972"/>
                                        </p:tgtEl>
                                        <p:attrNameLst>
                                          <p:attrName>ppt_h</p:attrName>
                                        </p:attrNameLst>
                                      </p:cBhvr>
                                      <p:tavLst>
                                        <p:tav tm="0">
                                          <p:val>
                                            <p:fltVal val="0"/>
                                          </p:val>
                                        </p:tav>
                                        <p:tav tm="100000">
                                          <p:val>
                                            <p:strVal val="#ppt_h"/>
                                          </p:val>
                                        </p:tav>
                                      </p:tavLst>
                                    </p:anim>
                                  </p:childTnLst>
                                </p:cTn>
                              </p:par>
                            </p:childTnLst>
                          </p:cTn>
                        </p:par>
                        <p:par>
                          <p:cTn id="61" fill="hold" nodeType="afterGroup">
                            <p:stCondLst>
                              <p:cond delay="500"/>
                            </p:stCondLst>
                            <p:childTnLst>
                              <p:par>
                                <p:cTn id="62" presetID="23" presetClass="entr" presetSubtype="16" fill="hold" grpId="0" nodeType="afterEffect">
                                  <p:stCondLst>
                                    <p:cond delay="0"/>
                                  </p:stCondLst>
                                  <p:childTnLst>
                                    <p:set>
                                      <p:cBhvr>
                                        <p:cTn id="63" dur="1" fill="hold">
                                          <p:stCondLst>
                                            <p:cond delay="0"/>
                                          </p:stCondLst>
                                        </p:cTn>
                                        <p:tgtEl>
                                          <p:spTgt spid="40973"/>
                                        </p:tgtEl>
                                        <p:attrNameLst>
                                          <p:attrName>style.visibility</p:attrName>
                                        </p:attrNameLst>
                                      </p:cBhvr>
                                      <p:to>
                                        <p:strVal val="visible"/>
                                      </p:to>
                                    </p:set>
                                    <p:anim calcmode="lin" valueType="num">
                                      <p:cBhvr>
                                        <p:cTn id="64" dur="500" fill="hold"/>
                                        <p:tgtEl>
                                          <p:spTgt spid="40973"/>
                                        </p:tgtEl>
                                        <p:attrNameLst>
                                          <p:attrName>ppt_w</p:attrName>
                                        </p:attrNameLst>
                                      </p:cBhvr>
                                      <p:tavLst>
                                        <p:tav tm="0">
                                          <p:val>
                                            <p:fltVal val="0"/>
                                          </p:val>
                                        </p:tav>
                                        <p:tav tm="100000">
                                          <p:val>
                                            <p:strVal val="#ppt_w"/>
                                          </p:val>
                                        </p:tav>
                                      </p:tavLst>
                                    </p:anim>
                                    <p:anim calcmode="lin" valueType="num">
                                      <p:cBhvr>
                                        <p:cTn id="65" dur="500" fill="hold"/>
                                        <p:tgtEl>
                                          <p:spTgt spid="40973"/>
                                        </p:tgtEl>
                                        <p:attrNameLst>
                                          <p:attrName>ppt_h</p:attrName>
                                        </p:attrNameLst>
                                      </p:cBhvr>
                                      <p:tavLst>
                                        <p:tav tm="0">
                                          <p:val>
                                            <p:fltVal val="0"/>
                                          </p:val>
                                        </p:tav>
                                        <p:tav tm="100000">
                                          <p:val>
                                            <p:strVal val="#ppt_h"/>
                                          </p:val>
                                        </p:tav>
                                      </p:tavLst>
                                    </p:anim>
                                  </p:childTnLst>
                                </p:cTn>
                              </p:par>
                            </p:childTnLst>
                          </p:cTn>
                        </p:par>
                        <p:par>
                          <p:cTn id="66" fill="hold" nodeType="afterGroup">
                            <p:stCondLst>
                              <p:cond delay="1000"/>
                            </p:stCondLst>
                            <p:childTnLst>
                              <p:par>
                                <p:cTn id="67" presetID="23" presetClass="entr" presetSubtype="16" fill="hold" grpId="0" nodeType="afterEffect">
                                  <p:stCondLst>
                                    <p:cond delay="0"/>
                                  </p:stCondLst>
                                  <p:childTnLst>
                                    <p:set>
                                      <p:cBhvr>
                                        <p:cTn id="68" dur="1" fill="hold">
                                          <p:stCondLst>
                                            <p:cond delay="0"/>
                                          </p:stCondLst>
                                        </p:cTn>
                                        <p:tgtEl>
                                          <p:spTgt spid="40974"/>
                                        </p:tgtEl>
                                        <p:attrNameLst>
                                          <p:attrName>style.visibility</p:attrName>
                                        </p:attrNameLst>
                                      </p:cBhvr>
                                      <p:to>
                                        <p:strVal val="visible"/>
                                      </p:to>
                                    </p:set>
                                    <p:anim calcmode="lin" valueType="num">
                                      <p:cBhvr>
                                        <p:cTn id="69" dur="500" fill="hold"/>
                                        <p:tgtEl>
                                          <p:spTgt spid="40974"/>
                                        </p:tgtEl>
                                        <p:attrNameLst>
                                          <p:attrName>ppt_w</p:attrName>
                                        </p:attrNameLst>
                                      </p:cBhvr>
                                      <p:tavLst>
                                        <p:tav tm="0">
                                          <p:val>
                                            <p:fltVal val="0"/>
                                          </p:val>
                                        </p:tav>
                                        <p:tav tm="100000">
                                          <p:val>
                                            <p:strVal val="#ppt_w"/>
                                          </p:val>
                                        </p:tav>
                                      </p:tavLst>
                                    </p:anim>
                                    <p:anim calcmode="lin" valueType="num">
                                      <p:cBhvr>
                                        <p:cTn id="70" dur="500" fill="hold"/>
                                        <p:tgtEl>
                                          <p:spTgt spid="40974"/>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40975"/>
                                        </p:tgtEl>
                                        <p:attrNameLst>
                                          <p:attrName>style.visibility</p:attrName>
                                        </p:attrNameLst>
                                      </p:cBhvr>
                                      <p:to>
                                        <p:strVal val="visible"/>
                                      </p:to>
                                    </p:set>
                                    <p:anim calcmode="lin" valueType="num">
                                      <p:cBhvr>
                                        <p:cTn id="75" dur="500" fill="hold"/>
                                        <p:tgtEl>
                                          <p:spTgt spid="40975"/>
                                        </p:tgtEl>
                                        <p:attrNameLst>
                                          <p:attrName>ppt_w</p:attrName>
                                        </p:attrNameLst>
                                      </p:cBhvr>
                                      <p:tavLst>
                                        <p:tav tm="0">
                                          <p:val>
                                            <p:fltVal val="0"/>
                                          </p:val>
                                        </p:tav>
                                        <p:tav tm="100000">
                                          <p:val>
                                            <p:strVal val="#ppt_w"/>
                                          </p:val>
                                        </p:tav>
                                      </p:tavLst>
                                    </p:anim>
                                    <p:anim calcmode="lin" valueType="num">
                                      <p:cBhvr>
                                        <p:cTn id="76" dur="500" fill="hold"/>
                                        <p:tgtEl>
                                          <p:spTgt spid="40975"/>
                                        </p:tgtEl>
                                        <p:attrNameLst>
                                          <p:attrName>ppt_h</p:attrName>
                                        </p:attrNameLst>
                                      </p:cBhvr>
                                      <p:tavLst>
                                        <p:tav tm="0">
                                          <p:val>
                                            <p:fltVal val="0"/>
                                          </p:val>
                                        </p:tav>
                                        <p:tav tm="100000">
                                          <p:val>
                                            <p:strVal val="#ppt_h"/>
                                          </p:val>
                                        </p:tav>
                                      </p:tavLst>
                                    </p:anim>
                                  </p:childTnLst>
                                </p:cTn>
                              </p:par>
                            </p:childTnLst>
                          </p:cTn>
                        </p:par>
                        <p:par>
                          <p:cTn id="77" fill="hold" nodeType="afterGroup">
                            <p:stCondLst>
                              <p:cond delay="500"/>
                            </p:stCondLst>
                            <p:childTnLst>
                              <p:par>
                                <p:cTn id="78" presetID="23" presetClass="entr" presetSubtype="16" fill="hold" grpId="0" nodeType="afterEffect">
                                  <p:stCondLst>
                                    <p:cond delay="0"/>
                                  </p:stCondLst>
                                  <p:childTnLst>
                                    <p:set>
                                      <p:cBhvr>
                                        <p:cTn id="79" dur="1" fill="hold">
                                          <p:stCondLst>
                                            <p:cond delay="0"/>
                                          </p:stCondLst>
                                        </p:cTn>
                                        <p:tgtEl>
                                          <p:spTgt spid="40976"/>
                                        </p:tgtEl>
                                        <p:attrNameLst>
                                          <p:attrName>style.visibility</p:attrName>
                                        </p:attrNameLst>
                                      </p:cBhvr>
                                      <p:to>
                                        <p:strVal val="visible"/>
                                      </p:to>
                                    </p:set>
                                    <p:anim calcmode="lin" valueType="num">
                                      <p:cBhvr>
                                        <p:cTn id="80" dur="500" fill="hold"/>
                                        <p:tgtEl>
                                          <p:spTgt spid="40976"/>
                                        </p:tgtEl>
                                        <p:attrNameLst>
                                          <p:attrName>ppt_w</p:attrName>
                                        </p:attrNameLst>
                                      </p:cBhvr>
                                      <p:tavLst>
                                        <p:tav tm="0">
                                          <p:val>
                                            <p:fltVal val="0"/>
                                          </p:val>
                                        </p:tav>
                                        <p:tav tm="100000">
                                          <p:val>
                                            <p:strVal val="#ppt_w"/>
                                          </p:val>
                                        </p:tav>
                                      </p:tavLst>
                                    </p:anim>
                                    <p:anim calcmode="lin" valueType="num">
                                      <p:cBhvr>
                                        <p:cTn id="81" dur="500" fill="hold"/>
                                        <p:tgtEl>
                                          <p:spTgt spid="40976"/>
                                        </p:tgtEl>
                                        <p:attrNameLst>
                                          <p:attrName>ppt_h</p:attrName>
                                        </p:attrNameLst>
                                      </p:cBhvr>
                                      <p:tavLst>
                                        <p:tav tm="0">
                                          <p:val>
                                            <p:fltVal val="0"/>
                                          </p:val>
                                        </p:tav>
                                        <p:tav tm="100000">
                                          <p:val>
                                            <p:strVal val="#ppt_h"/>
                                          </p:val>
                                        </p:tav>
                                      </p:tavLst>
                                    </p:anim>
                                  </p:childTnLst>
                                </p:cTn>
                              </p:par>
                            </p:childTnLst>
                          </p:cTn>
                        </p:par>
                        <p:par>
                          <p:cTn id="82" fill="hold" nodeType="afterGroup">
                            <p:stCondLst>
                              <p:cond delay="1000"/>
                            </p:stCondLst>
                            <p:childTnLst>
                              <p:par>
                                <p:cTn id="83" presetID="23" presetClass="entr" presetSubtype="16" fill="hold" grpId="0" nodeType="afterEffect">
                                  <p:stCondLst>
                                    <p:cond delay="0"/>
                                  </p:stCondLst>
                                  <p:childTnLst>
                                    <p:set>
                                      <p:cBhvr>
                                        <p:cTn id="84" dur="1" fill="hold">
                                          <p:stCondLst>
                                            <p:cond delay="0"/>
                                          </p:stCondLst>
                                        </p:cTn>
                                        <p:tgtEl>
                                          <p:spTgt spid="40977"/>
                                        </p:tgtEl>
                                        <p:attrNameLst>
                                          <p:attrName>style.visibility</p:attrName>
                                        </p:attrNameLst>
                                      </p:cBhvr>
                                      <p:to>
                                        <p:strVal val="visible"/>
                                      </p:to>
                                    </p:set>
                                    <p:anim calcmode="lin" valueType="num">
                                      <p:cBhvr>
                                        <p:cTn id="85" dur="500" fill="hold"/>
                                        <p:tgtEl>
                                          <p:spTgt spid="40977"/>
                                        </p:tgtEl>
                                        <p:attrNameLst>
                                          <p:attrName>ppt_w</p:attrName>
                                        </p:attrNameLst>
                                      </p:cBhvr>
                                      <p:tavLst>
                                        <p:tav tm="0">
                                          <p:val>
                                            <p:fltVal val="0"/>
                                          </p:val>
                                        </p:tav>
                                        <p:tav tm="100000">
                                          <p:val>
                                            <p:strVal val="#ppt_w"/>
                                          </p:val>
                                        </p:tav>
                                      </p:tavLst>
                                    </p:anim>
                                    <p:anim calcmode="lin" valueType="num">
                                      <p:cBhvr>
                                        <p:cTn id="86" dur="500" fill="hold"/>
                                        <p:tgtEl>
                                          <p:spTgt spid="40977"/>
                                        </p:tgtEl>
                                        <p:attrNameLst>
                                          <p:attrName>ppt_h</p:attrName>
                                        </p:attrNameLst>
                                      </p:cBhvr>
                                      <p:tavLst>
                                        <p:tav tm="0">
                                          <p:val>
                                            <p:fltVal val="0"/>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40978"/>
                                        </p:tgtEl>
                                        <p:attrNameLst>
                                          <p:attrName>style.visibility</p:attrName>
                                        </p:attrNameLst>
                                      </p:cBhvr>
                                      <p:to>
                                        <p:strVal val="visible"/>
                                      </p:to>
                                    </p:set>
                                    <p:anim calcmode="lin" valueType="num">
                                      <p:cBhvr>
                                        <p:cTn id="91" dur="500" fill="hold"/>
                                        <p:tgtEl>
                                          <p:spTgt spid="40978"/>
                                        </p:tgtEl>
                                        <p:attrNameLst>
                                          <p:attrName>ppt_w</p:attrName>
                                        </p:attrNameLst>
                                      </p:cBhvr>
                                      <p:tavLst>
                                        <p:tav tm="0">
                                          <p:val>
                                            <p:fltVal val="0"/>
                                          </p:val>
                                        </p:tav>
                                        <p:tav tm="100000">
                                          <p:val>
                                            <p:strVal val="#ppt_w"/>
                                          </p:val>
                                        </p:tav>
                                      </p:tavLst>
                                    </p:anim>
                                    <p:anim calcmode="lin" valueType="num">
                                      <p:cBhvr>
                                        <p:cTn id="92" dur="500" fill="hold"/>
                                        <p:tgtEl>
                                          <p:spTgt spid="40978"/>
                                        </p:tgtEl>
                                        <p:attrNameLst>
                                          <p:attrName>ppt_h</p:attrName>
                                        </p:attrNameLst>
                                      </p:cBhvr>
                                      <p:tavLst>
                                        <p:tav tm="0">
                                          <p:val>
                                            <p:fltVal val="0"/>
                                          </p:val>
                                        </p:tav>
                                        <p:tav tm="100000">
                                          <p:val>
                                            <p:strVal val="#ppt_h"/>
                                          </p:val>
                                        </p:tav>
                                      </p:tavLst>
                                    </p:anim>
                                  </p:childTnLst>
                                </p:cTn>
                              </p:par>
                            </p:childTnLst>
                          </p:cTn>
                        </p:par>
                        <p:par>
                          <p:cTn id="93" fill="hold" nodeType="afterGroup">
                            <p:stCondLst>
                              <p:cond delay="500"/>
                            </p:stCondLst>
                            <p:childTnLst>
                              <p:par>
                                <p:cTn id="94" presetID="23" presetClass="entr" presetSubtype="16" fill="hold" grpId="0" nodeType="afterEffect">
                                  <p:stCondLst>
                                    <p:cond delay="0"/>
                                  </p:stCondLst>
                                  <p:childTnLst>
                                    <p:set>
                                      <p:cBhvr>
                                        <p:cTn id="95" dur="1" fill="hold">
                                          <p:stCondLst>
                                            <p:cond delay="0"/>
                                          </p:stCondLst>
                                        </p:cTn>
                                        <p:tgtEl>
                                          <p:spTgt spid="40979"/>
                                        </p:tgtEl>
                                        <p:attrNameLst>
                                          <p:attrName>style.visibility</p:attrName>
                                        </p:attrNameLst>
                                      </p:cBhvr>
                                      <p:to>
                                        <p:strVal val="visible"/>
                                      </p:to>
                                    </p:set>
                                    <p:anim calcmode="lin" valueType="num">
                                      <p:cBhvr>
                                        <p:cTn id="96" dur="500" fill="hold"/>
                                        <p:tgtEl>
                                          <p:spTgt spid="40979"/>
                                        </p:tgtEl>
                                        <p:attrNameLst>
                                          <p:attrName>ppt_w</p:attrName>
                                        </p:attrNameLst>
                                      </p:cBhvr>
                                      <p:tavLst>
                                        <p:tav tm="0">
                                          <p:val>
                                            <p:fltVal val="0"/>
                                          </p:val>
                                        </p:tav>
                                        <p:tav tm="100000">
                                          <p:val>
                                            <p:strVal val="#ppt_w"/>
                                          </p:val>
                                        </p:tav>
                                      </p:tavLst>
                                    </p:anim>
                                    <p:anim calcmode="lin" valueType="num">
                                      <p:cBhvr>
                                        <p:cTn id="97" dur="500" fill="hold"/>
                                        <p:tgtEl>
                                          <p:spTgt spid="40979"/>
                                        </p:tgtEl>
                                        <p:attrNameLst>
                                          <p:attrName>ppt_h</p:attrName>
                                        </p:attrNameLst>
                                      </p:cBhvr>
                                      <p:tavLst>
                                        <p:tav tm="0">
                                          <p:val>
                                            <p:fltVal val="0"/>
                                          </p:val>
                                        </p:tav>
                                        <p:tav tm="100000">
                                          <p:val>
                                            <p:strVal val="#ppt_h"/>
                                          </p:val>
                                        </p:tav>
                                      </p:tavLst>
                                    </p:anim>
                                  </p:childTnLst>
                                </p:cTn>
                              </p:par>
                            </p:childTnLst>
                          </p:cTn>
                        </p:par>
                        <p:par>
                          <p:cTn id="98" fill="hold" nodeType="afterGroup">
                            <p:stCondLst>
                              <p:cond delay="1000"/>
                            </p:stCondLst>
                            <p:childTnLst>
                              <p:par>
                                <p:cTn id="99" presetID="23" presetClass="entr" presetSubtype="16" fill="hold" grpId="0" nodeType="afterEffect">
                                  <p:stCondLst>
                                    <p:cond delay="0"/>
                                  </p:stCondLst>
                                  <p:childTnLst>
                                    <p:set>
                                      <p:cBhvr>
                                        <p:cTn id="100" dur="1" fill="hold">
                                          <p:stCondLst>
                                            <p:cond delay="0"/>
                                          </p:stCondLst>
                                        </p:cTn>
                                        <p:tgtEl>
                                          <p:spTgt spid="40980"/>
                                        </p:tgtEl>
                                        <p:attrNameLst>
                                          <p:attrName>style.visibility</p:attrName>
                                        </p:attrNameLst>
                                      </p:cBhvr>
                                      <p:to>
                                        <p:strVal val="visible"/>
                                      </p:to>
                                    </p:set>
                                    <p:anim calcmode="lin" valueType="num">
                                      <p:cBhvr>
                                        <p:cTn id="101" dur="500" fill="hold"/>
                                        <p:tgtEl>
                                          <p:spTgt spid="40980"/>
                                        </p:tgtEl>
                                        <p:attrNameLst>
                                          <p:attrName>ppt_w</p:attrName>
                                        </p:attrNameLst>
                                      </p:cBhvr>
                                      <p:tavLst>
                                        <p:tav tm="0">
                                          <p:val>
                                            <p:fltVal val="0"/>
                                          </p:val>
                                        </p:tav>
                                        <p:tav tm="100000">
                                          <p:val>
                                            <p:strVal val="#ppt_w"/>
                                          </p:val>
                                        </p:tav>
                                      </p:tavLst>
                                    </p:anim>
                                    <p:anim calcmode="lin" valueType="num">
                                      <p:cBhvr>
                                        <p:cTn id="102" dur="500" fill="hold"/>
                                        <p:tgtEl>
                                          <p:spTgt spid="40980"/>
                                        </p:tgtEl>
                                        <p:attrNameLst>
                                          <p:attrName>ppt_h</p:attrName>
                                        </p:attrNameLst>
                                      </p:cBhvr>
                                      <p:tavLst>
                                        <p:tav tm="0">
                                          <p:val>
                                            <p:fltVal val="0"/>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3" presetClass="entr" presetSubtype="16" fill="hold" grpId="0" nodeType="clickEffect">
                                  <p:stCondLst>
                                    <p:cond delay="0"/>
                                  </p:stCondLst>
                                  <p:childTnLst>
                                    <p:set>
                                      <p:cBhvr>
                                        <p:cTn id="106" dur="1" fill="hold">
                                          <p:stCondLst>
                                            <p:cond delay="0"/>
                                          </p:stCondLst>
                                        </p:cTn>
                                        <p:tgtEl>
                                          <p:spTgt spid="40981"/>
                                        </p:tgtEl>
                                        <p:attrNameLst>
                                          <p:attrName>style.visibility</p:attrName>
                                        </p:attrNameLst>
                                      </p:cBhvr>
                                      <p:to>
                                        <p:strVal val="visible"/>
                                      </p:to>
                                    </p:set>
                                    <p:anim calcmode="lin" valueType="num">
                                      <p:cBhvr>
                                        <p:cTn id="107" dur="500" fill="hold"/>
                                        <p:tgtEl>
                                          <p:spTgt spid="40981"/>
                                        </p:tgtEl>
                                        <p:attrNameLst>
                                          <p:attrName>ppt_w</p:attrName>
                                        </p:attrNameLst>
                                      </p:cBhvr>
                                      <p:tavLst>
                                        <p:tav tm="0">
                                          <p:val>
                                            <p:fltVal val="0"/>
                                          </p:val>
                                        </p:tav>
                                        <p:tav tm="100000">
                                          <p:val>
                                            <p:strVal val="#ppt_w"/>
                                          </p:val>
                                        </p:tav>
                                      </p:tavLst>
                                    </p:anim>
                                    <p:anim calcmode="lin" valueType="num">
                                      <p:cBhvr>
                                        <p:cTn id="108" dur="500" fill="hold"/>
                                        <p:tgtEl>
                                          <p:spTgt spid="40981"/>
                                        </p:tgtEl>
                                        <p:attrNameLst>
                                          <p:attrName>ppt_h</p:attrName>
                                        </p:attrNameLst>
                                      </p:cBhvr>
                                      <p:tavLst>
                                        <p:tav tm="0">
                                          <p:val>
                                            <p:fltVal val="0"/>
                                          </p:val>
                                        </p:tav>
                                        <p:tav tm="100000">
                                          <p:val>
                                            <p:strVal val="#ppt_h"/>
                                          </p:val>
                                        </p:tav>
                                      </p:tavLst>
                                    </p:anim>
                                  </p:childTnLst>
                                </p:cTn>
                              </p:par>
                            </p:childTnLst>
                          </p:cTn>
                        </p:par>
                        <p:par>
                          <p:cTn id="109" fill="hold" nodeType="afterGroup">
                            <p:stCondLst>
                              <p:cond delay="500"/>
                            </p:stCondLst>
                            <p:childTnLst>
                              <p:par>
                                <p:cTn id="110" presetID="23" presetClass="entr" presetSubtype="16" fill="hold" grpId="0" nodeType="afterEffect">
                                  <p:stCondLst>
                                    <p:cond delay="0"/>
                                  </p:stCondLst>
                                  <p:childTnLst>
                                    <p:set>
                                      <p:cBhvr>
                                        <p:cTn id="111" dur="1" fill="hold">
                                          <p:stCondLst>
                                            <p:cond delay="0"/>
                                          </p:stCondLst>
                                        </p:cTn>
                                        <p:tgtEl>
                                          <p:spTgt spid="40982"/>
                                        </p:tgtEl>
                                        <p:attrNameLst>
                                          <p:attrName>style.visibility</p:attrName>
                                        </p:attrNameLst>
                                      </p:cBhvr>
                                      <p:to>
                                        <p:strVal val="visible"/>
                                      </p:to>
                                    </p:set>
                                    <p:anim calcmode="lin" valueType="num">
                                      <p:cBhvr>
                                        <p:cTn id="112" dur="500" fill="hold"/>
                                        <p:tgtEl>
                                          <p:spTgt spid="40982"/>
                                        </p:tgtEl>
                                        <p:attrNameLst>
                                          <p:attrName>ppt_w</p:attrName>
                                        </p:attrNameLst>
                                      </p:cBhvr>
                                      <p:tavLst>
                                        <p:tav tm="0">
                                          <p:val>
                                            <p:fltVal val="0"/>
                                          </p:val>
                                        </p:tav>
                                        <p:tav tm="100000">
                                          <p:val>
                                            <p:strVal val="#ppt_w"/>
                                          </p:val>
                                        </p:tav>
                                      </p:tavLst>
                                    </p:anim>
                                    <p:anim calcmode="lin" valueType="num">
                                      <p:cBhvr>
                                        <p:cTn id="113" dur="500" fill="hold"/>
                                        <p:tgtEl>
                                          <p:spTgt spid="40982"/>
                                        </p:tgtEl>
                                        <p:attrNameLst>
                                          <p:attrName>ppt_h</p:attrName>
                                        </p:attrNameLst>
                                      </p:cBhvr>
                                      <p:tavLst>
                                        <p:tav tm="0">
                                          <p:val>
                                            <p:fltVal val="0"/>
                                          </p:val>
                                        </p:tav>
                                        <p:tav tm="100000">
                                          <p:val>
                                            <p:strVal val="#ppt_h"/>
                                          </p:val>
                                        </p:tav>
                                      </p:tavLst>
                                    </p:anim>
                                  </p:childTnLst>
                                </p:cTn>
                              </p:par>
                            </p:childTnLst>
                          </p:cTn>
                        </p:par>
                        <p:par>
                          <p:cTn id="114" fill="hold" nodeType="afterGroup">
                            <p:stCondLst>
                              <p:cond delay="1000"/>
                            </p:stCondLst>
                            <p:childTnLst>
                              <p:par>
                                <p:cTn id="115" presetID="23" presetClass="entr" presetSubtype="16" fill="hold" grpId="0" nodeType="afterEffect">
                                  <p:stCondLst>
                                    <p:cond delay="0"/>
                                  </p:stCondLst>
                                  <p:childTnLst>
                                    <p:set>
                                      <p:cBhvr>
                                        <p:cTn id="116" dur="1" fill="hold">
                                          <p:stCondLst>
                                            <p:cond delay="0"/>
                                          </p:stCondLst>
                                        </p:cTn>
                                        <p:tgtEl>
                                          <p:spTgt spid="40983"/>
                                        </p:tgtEl>
                                        <p:attrNameLst>
                                          <p:attrName>style.visibility</p:attrName>
                                        </p:attrNameLst>
                                      </p:cBhvr>
                                      <p:to>
                                        <p:strVal val="visible"/>
                                      </p:to>
                                    </p:set>
                                    <p:anim calcmode="lin" valueType="num">
                                      <p:cBhvr>
                                        <p:cTn id="117" dur="500" fill="hold"/>
                                        <p:tgtEl>
                                          <p:spTgt spid="40983"/>
                                        </p:tgtEl>
                                        <p:attrNameLst>
                                          <p:attrName>ppt_w</p:attrName>
                                        </p:attrNameLst>
                                      </p:cBhvr>
                                      <p:tavLst>
                                        <p:tav tm="0">
                                          <p:val>
                                            <p:fltVal val="0"/>
                                          </p:val>
                                        </p:tav>
                                        <p:tav tm="100000">
                                          <p:val>
                                            <p:strVal val="#ppt_w"/>
                                          </p:val>
                                        </p:tav>
                                      </p:tavLst>
                                    </p:anim>
                                    <p:anim calcmode="lin" valueType="num">
                                      <p:cBhvr>
                                        <p:cTn id="118" dur="500" fill="hold"/>
                                        <p:tgtEl>
                                          <p:spTgt spid="40983"/>
                                        </p:tgtEl>
                                        <p:attrNameLst>
                                          <p:attrName>ppt_h</p:attrName>
                                        </p:attrNameLst>
                                      </p:cBhvr>
                                      <p:tavLst>
                                        <p:tav tm="0">
                                          <p:val>
                                            <p:fltVal val="0"/>
                                          </p:val>
                                        </p:tav>
                                        <p:tav tm="100000">
                                          <p:val>
                                            <p:strVal val="#ppt_h"/>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3" presetClass="entr" presetSubtype="16" fill="hold" grpId="0" nodeType="clickEffect">
                                  <p:stCondLst>
                                    <p:cond delay="0"/>
                                  </p:stCondLst>
                                  <p:childTnLst>
                                    <p:set>
                                      <p:cBhvr>
                                        <p:cTn id="122" dur="1" fill="hold">
                                          <p:stCondLst>
                                            <p:cond delay="0"/>
                                          </p:stCondLst>
                                        </p:cTn>
                                        <p:tgtEl>
                                          <p:spTgt spid="40984"/>
                                        </p:tgtEl>
                                        <p:attrNameLst>
                                          <p:attrName>style.visibility</p:attrName>
                                        </p:attrNameLst>
                                      </p:cBhvr>
                                      <p:to>
                                        <p:strVal val="visible"/>
                                      </p:to>
                                    </p:set>
                                    <p:anim calcmode="lin" valueType="num">
                                      <p:cBhvr>
                                        <p:cTn id="123" dur="500" fill="hold"/>
                                        <p:tgtEl>
                                          <p:spTgt spid="40984"/>
                                        </p:tgtEl>
                                        <p:attrNameLst>
                                          <p:attrName>ppt_w</p:attrName>
                                        </p:attrNameLst>
                                      </p:cBhvr>
                                      <p:tavLst>
                                        <p:tav tm="0">
                                          <p:val>
                                            <p:fltVal val="0"/>
                                          </p:val>
                                        </p:tav>
                                        <p:tav tm="100000">
                                          <p:val>
                                            <p:strVal val="#ppt_w"/>
                                          </p:val>
                                        </p:tav>
                                      </p:tavLst>
                                    </p:anim>
                                    <p:anim calcmode="lin" valueType="num">
                                      <p:cBhvr>
                                        <p:cTn id="124" dur="500" fill="hold"/>
                                        <p:tgtEl>
                                          <p:spTgt spid="40984"/>
                                        </p:tgtEl>
                                        <p:attrNameLst>
                                          <p:attrName>ppt_h</p:attrName>
                                        </p:attrNameLst>
                                      </p:cBhvr>
                                      <p:tavLst>
                                        <p:tav tm="0">
                                          <p:val>
                                            <p:fltVal val="0"/>
                                          </p:val>
                                        </p:tav>
                                        <p:tav tm="100000">
                                          <p:val>
                                            <p:strVal val="#ppt_h"/>
                                          </p:val>
                                        </p:tav>
                                      </p:tavLst>
                                    </p:anim>
                                  </p:childTnLst>
                                </p:cTn>
                              </p:par>
                            </p:childTnLst>
                          </p:cTn>
                        </p:par>
                        <p:par>
                          <p:cTn id="125" fill="hold" nodeType="afterGroup">
                            <p:stCondLst>
                              <p:cond delay="500"/>
                            </p:stCondLst>
                            <p:childTnLst>
                              <p:par>
                                <p:cTn id="126" presetID="23" presetClass="entr" presetSubtype="16" fill="hold" grpId="0" nodeType="afterEffect">
                                  <p:stCondLst>
                                    <p:cond delay="0"/>
                                  </p:stCondLst>
                                  <p:childTnLst>
                                    <p:set>
                                      <p:cBhvr>
                                        <p:cTn id="127" dur="1" fill="hold">
                                          <p:stCondLst>
                                            <p:cond delay="0"/>
                                          </p:stCondLst>
                                        </p:cTn>
                                        <p:tgtEl>
                                          <p:spTgt spid="40985"/>
                                        </p:tgtEl>
                                        <p:attrNameLst>
                                          <p:attrName>style.visibility</p:attrName>
                                        </p:attrNameLst>
                                      </p:cBhvr>
                                      <p:to>
                                        <p:strVal val="visible"/>
                                      </p:to>
                                    </p:set>
                                    <p:anim calcmode="lin" valueType="num">
                                      <p:cBhvr>
                                        <p:cTn id="128" dur="500" fill="hold"/>
                                        <p:tgtEl>
                                          <p:spTgt spid="40985"/>
                                        </p:tgtEl>
                                        <p:attrNameLst>
                                          <p:attrName>ppt_w</p:attrName>
                                        </p:attrNameLst>
                                      </p:cBhvr>
                                      <p:tavLst>
                                        <p:tav tm="0">
                                          <p:val>
                                            <p:fltVal val="0"/>
                                          </p:val>
                                        </p:tav>
                                        <p:tav tm="100000">
                                          <p:val>
                                            <p:strVal val="#ppt_w"/>
                                          </p:val>
                                        </p:tav>
                                      </p:tavLst>
                                    </p:anim>
                                    <p:anim calcmode="lin" valueType="num">
                                      <p:cBhvr>
                                        <p:cTn id="129" dur="500" fill="hold"/>
                                        <p:tgtEl>
                                          <p:spTgt spid="40985"/>
                                        </p:tgtEl>
                                        <p:attrNameLst>
                                          <p:attrName>ppt_h</p:attrName>
                                        </p:attrNameLst>
                                      </p:cBhvr>
                                      <p:tavLst>
                                        <p:tav tm="0">
                                          <p:val>
                                            <p:fltVal val="0"/>
                                          </p:val>
                                        </p:tav>
                                        <p:tav tm="100000">
                                          <p:val>
                                            <p:strVal val="#ppt_h"/>
                                          </p:val>
                                        </p:tav>
                                      </p:tavLst>
                                    </p:anim>
                                  </p:childTnLst>
                                </p:cTn>
                              </p:par>
                            </p:childTnLst>
                          </p:cTn>
                        </p:par>
                        <p:par>
                          <p:cTn id="130" fill="hold" nodeType="afterGroup">
                            <p:stCondLst>
                              <p:cond delay="1000"/>
                            </p:stCondLst>
                            <p:childTnLst>
                              <p:par>
                                <p:cTn id="131" presetID="23" presetClass="entr" presetSubtype="16" fill="hold" grpId="0" nodeType="afterEffect">
                                  <p:stCondLst>
                                    <p:cond delay="0"/>
                                  </p:stCondLst>
                                  <p:childTnLst>
                                    <p:set>
                                      <p:cBhvr>
                                        <p:cTn id="132" dur="1" fill="hold">
                                          <p:stCondLst>
                                            <p:cond delay="0"/>
                                          </p:stCondLst>
                                        </p:cTn>
                                        <p:tgtEl>
                                          <p:spTgt spid="40986"/>
                                        </p:tgtEl>
                                        <p:attrNameLst>
                                          <p:attrName>style.visibility</p:attrName>
                                        </p:attrNameLst>
                                      </p:cBhvr>
                                      <p:to>
                                        <p:strVal val="visible"/>
                                      </p:to>
                                    </p:set>
                                    <p:anim calcmode="lin" valueType="num">
                                      <p:cBhvr>
                                        <p:cTn id="133" dur="500" fill="hold"/>
                                        <p:tgtEl>
                                          <p:spTgt spid="40986"/>
                                        </p:tgtEl>
                                        <p:attrNameLst>
                                          <p:attrName>ppt_w</p:attrName>
                                        </p:attrNameLst>
                                      </p:cBhvr>
                                      <p:tavLst>
                                        <p:tav tm="0">
                                          <p:val>
                                            <p:fltVal val="0"/>
                                          </p:val>
                                        </p:tav>
                                        <p:tav tm="100000">
                                          <p:val>
                                            <p:strVal val="#ppt_w"/>
                                          </p:val>
                                        </p:tav>
                                      </p:tavLst>
                                    </p:anim>
                                    <p:anim calcmode="lin" valueType="num">
                                      <p:cBhvr>
                                        <p:cTn id="134" dur="500" fill="hold"/>
                                        <p:tgtEl>
                                          <p:spTgt spid="40986"/>
                                        </p:tgtEl>
                                        <p:attrNameLst>
                                          <p:attrName>ppt_h</p:attrName>
                                        </p:attrNameLst>
                                      </p:cBhvr>
                                      <p:tavLst>
                                        <p:tav tm="0">
                                          <p:val>
                                            <p:fltVal val="0"/>
                                          </p:val>
                                        </p:tav>
                                        <p:tav tm="100000">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16" fill="hold" grpId="0" nodeType="clickEffect">
                                  <p:stCondLst>
                                    <p:cond delay="0"/>
                                  </p:stCondLst>
                                  <p:childTnLst>
                                    <p:set>
                                      <p:cBhvr>
                                        <p:cTn id="138" dur="1" fill="hold">
                                          <p:stCondLst>
                                            <p:cond delay="0"/>
                                          </p:stCondLst>
                                        </p:cTn>
                                        <p:tgtEl>
                                          <p:spTgt spid="40987"/>
                                        </p:tgtEl>
                                        <p:attrNameLst>
                                          <p:attrName>style.visibility</p:attrName>
                                        </p:attrNameLst>
                                      </p:cBhvr>
                                      <p:to>
                                        <p:strVal val="visible"/>
                                      </p:to>
                                    </p:set>
                                    <p:anim calcmode="lin" valueType="num">
                                      <p:cBhvr>
                                        <p:cTn id="139" dur="500" fill="hold"/>
                                        <p:tgtEl>
                                          <p:spTgt spid="40987"/>
                                        </p:tgtEl>
                                        <p:attrNameLst>
                                          <p:attrName>ppt_w</p:attrName>
                                        </p:attrNameLst>
                                      </p:cBhvr>
                                      <p:tavLst>
                                        <p:tav tm="0">
                                          <p:val>
                                            <p:fltVal val="0"/>
                                          </p:val>
                                        </p:tav>
                                        <p:tav tm="100000">
                                          <p:val>
                                            <p:strVal val="#ppt_w"/>
                                          </p:val>
                                        </p:tav>
                                      </p:tavLst>
                                    </p:anim>
                                    <p:anim calcmode="lin" valueType="num">
                                      <p:cBhvr>
                                        <p:cTn id="140" dur="500" fill="hold"/>
                                        <p:tgtEl>
                                          <p:spTgt spid="40987"/>
                                        </p:tgtEl>
                                        <p:attrNameLst>
                                          <p:attrName>ppt_h</p:attrName>
                                        </p:attrNameLst>
                                      </p:cBhvr>
                                      <p:tavLst>
                                        <p:tav tm="0">
                                          <p:val>
                                            <p:fltVal val="0"/>
                                          </p:val>
                                        </p:tav>
                                        <p:tav tm="100000">
                                          <p:val>
                                            <p:strVal val="#ppt_h"/>
                                          </p:val>
                                        </p:tav>
                                      </p:tavLst>
                                    </p:anim>
                                  </p:childTnLst>
                                </p:cTn>
                              </p:par>
                            </p:childTnLst>
                          </p:cTn>
                        </p:par>
                        <p:par>
                          <p:cTn id="141" fill="hold" nodeType="afterGroup">
                            <p:stCondLst>
                              <p:cond delay="500"/>
                            </p:stCondLst>
                            <p:childTnLst>
                              <p:par>
                                <p:cTn id="142" presetID="23" presetClass="entr" presetSubtype="16" fill="hold" grpId="0" nodeType="afterEffect">
                                  <p:stCondLst>
                                    <p:cond delay="0"/>
                                  </p:stCondLst>
                                  <p:childTnLst>
                                    <p:set>
                                      <p:cBhvr>
                                        <p:cTn id="143" dur="1" fill="hold">
                                          <p:stCondLst>
                                            <p:cond delay="0"/>
                                          </p:stCondLst>
                                        </p:cTn>
                                        <p:tgtEl>
                                          <p:spTgt spid="40988"/>
                                        </p:tgtEl>
                                        <p:attrNameLst>
                                          <p:attrName>style.visibility</p:attrName>
                                        </p:attrNameLst>
                                      </p:cBhvr>
                                      <p:to>
                                        <p:strVal val="visible"/>
                                      </p:to>
                                    </p:set>
                                    <p:anim calcmode="lin" valueType="num">
                                      <p:cBhvr>
                                        <p:cTn id="144" dur="500" fill="hold"/>
                                        <p:tgtEl>
                                          <p:spTgt spid="40988"/>
                                        </p:tgtEl>
                                        <p:attrNameLst>
                                          <p:attrName>ppt_w</p:attrName>
                                        </p:attrNameLst>
                                      </p:cBhvr>
                                      <p:tavLst>
                                        <p:tav tm="0">
                                          <p:val>
                                            <p:fltVal val="0"/>
                                          </p:val>
                                        </p:tav>
                                        <p:tav tm="100000">
                                          <p:val>
                                            <p:strVal val="#ppt_w"/>
                                          </p:val>
                                        </p:tav>
                                      </p:tavLst>
                                    </p:anim>
                                    <p:anim calcmode="lin" valueType="num">
                                      <p:cBhvr>
                                        <p:cTn id="145" dur="500" fill="hold"/>
                                        <p:tgtEl>
                                          <p:spTgt spid="40988"/>
                                        </p:tgtEl>
                                        <p:attrNameLst>
                                          <p:attrName>ppt_h</p:attrName>
                                        </p:attrNameLst>
                                      </p:cBhvr>
                                      <p:tavLst>
                                        <p:tav tm="0">
                                          <p:val>
                                            <p:fltVal val="0"/>
                                          </p:val>
                                        </p:tav>
                                        <p:tav tm="100000">
                                          <p:val>
                                            <p:strVal val="#ppt_h"/>
                                          </p:val>
                                        </p:tav>
                                      </p:tavLst>
                                    </p:anim>
                                  </p:childTnLst>
                                </p:cTn>
                              </p:par>
                            </p:childTnLst>
                          </p:cTn>
                        </p:par>
                        <p:par>
                          <p:cTn id="146" fill="hold" nodeType="afterGroup">
                            <p:stCondLst>
                              <p:cond delay="1000"/>
                            </p:stCondLst>
                            <p:childTnLst>
                              <p:par>
                                <p:cTn id="147" presetID="23" presetClass="entr" presetSubtype="16" fill="hold" grpId="0" nodeType="afterEffect">
                                  <p:stCondLst>
                                    <p:cond delay="0"/>
                                  </p:stCondLst>
                                  <p:childTnLst>
                                    <p:set>
                                      <p:cBhvr>
                                        <p:cTn id="148" dur="1" fill="hold">
                                          <p:stCondLst>
                                            <p:cond delay="0"/>
                                          </p:stCondLst>
                                        </p:cTn>
                                        <p:tgtEl>
                                          <p:spTgt spid="40989"/>
                                        </p:tgtEl>
                                        <p:attrNameLst>
                                          <p:attrName>style.visibility</p:attrName>
                                        </p:attrNameLst>
                                      </p:cBhvr>
                                      <p:to>
                                        <p:strVal val="visible"/>
                                      </p:to>
                                    </p:set>
                                    <p:anim calcmode="lin" valueType="num">
                                      <p:cBhvr>
                                        <p:cTn id="149" dur="500" fill="hold"/>
                                        <p:tgtEl>
                                          <p:spTgt spid="40989"/>
                                        </p:tgtEl>
                                        <p:attrNameLst>
                                          <p:attrName>ppt_w</p:attrName>
                                        </p:attrNameLst>
                                      </p:cBhvr>
                                      <p:tavLst>
                                        <p:tav tm="0">
                                          <p:val>
                                            <p:fltVal val="0"/>
                                          </p:val>
                                        </p:tav>
                                        <p:tav tm="100000">
                                          <p:val>
                                            <p:strVal val="#ppt_w"/>
                                          </p:val>
                                        </p:tav>
                                      </p:tavLst>
                                    </p:anim>
                                    <p:anim calcmode="lin" valueType="num">
                                      <p:cBhvr>
                                        <p:cTn id="150" dur="500" fill="hold"/>
                                        <p:tgtEl>
                                          <p:spTgt spid="409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autoUpdateAnimBg="0"/>
      <p:bldP spid="40966" grpId="0" autoUpdateAnimBg="0"/>
      <p:bldP spid="40967" grpId="0" autoUpdateAnimBg="0"/>
      <p:bldP spid="40968" grpId="0" autoUpdateAnimBg="0"/>
      <p:bldP spid="40969" grpId="0" autoUpdateAnimBg="0"/>
      <p:bldP spid="40970" grpId="0" autoUpdateAnimBg="0"/>
      <p:bldP spid="40971" grpId="0" autoUpdateAnimBg="0"/>
      <p:bldP spid="40972" grpId="0" autoUpdateAnimBg="0"/>
      <p:bldP spid="40973" grpId="0" autoUpdateAnimBg="0"/>
      <p:bldP spid="40974" grpId="0" autoUpdateAnimBg="0"/>
      <p:bldP spid="40975" grpId="0" autoUpdateAnimBg="0"/>
      <p:bldP spid="40976" grpId="0" autoUpdateAnimBg="0"/>
      <p:bldP spid="40977" grpId="0" autoUpdateAnimBg="0"/>
      <p:bldP spid="40978" grpId="0" autoUpdateAnimBg="0"/>
      <p:bldP spid="40979" grpId="0" autoUpdateAnimBg="0"/>
      <p:bldP spid="40980" grpId="0" autoUpdateAnimBg="0"/>
      <p:bldP spid="40981" grpId="0" autoUpdateAnimBg="0"/>
      <p:bldP spid="40982" grpId="0" autoUpdateAnimBg="0"/>
      <p:bldP spid="40983" grpId="0" autoUpdateAnimBg="0"/>
      <p:bldP spid="40984" grpId="0" autoUpdateAnimBg="0"/>
      <p:bldP spid="40985" grpId="0" autoUpdateAnimBg="0"/>
      <p:bldP spid="40986" grpId="0" autoUpdateAnimBg="0"/>
      <p:bldP spid="40987" grpId="0" autoUpdateAnimBg="0"/>
      <p:bldP spid="40988" grpId="0" autoUpdateAnimBg="0"/>
      <p:bldP spid="4098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Die Lufttemperatur</a:t>
            </a:r>
          </a:p>
        </p:txBody>
      </p:sp>
      <p:pic>
        <p:nvPicPr>
          <p:cNvPr id="44036" name="Picture 4" descr="E:\AB\FLIEGEN\MET\PP-Met\temperatu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01775"/>
            <a:ext cx="6505575" cy="444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0" name="Picture 8" descr="E:\AB\FLIEGEN\MET\PP-Met\temperatur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58913"/>
            <a:ext cx="6629400" cy="448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1" name="Text Box 9"/>
          <p:cNvSpPr txBox="1">
            <a:spLocks noChangeArrowheads="1"/>
          </p:cNvSpPr>
          <p:nvPr/>
        </p:nvSpPr>
        <p:spPr bwMode="auto">
          <a:xfrm>
            <a:off x="4648200" y="2095500"/>
            <a:ext cx="32766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solidFill>
                  <a:schemeClr val="accent2"/>
                </a:solidFill>
                <a:latin typeface="Calibri" charset="0"/>
              </a:rPr>
              <a:t>Die mittlere Geschwindigkeit v</a:t>
            </a:r>
            <a:r>
              <a:rPr lang="de-DE" sz="1800" baseline="-25000">
                <a:solidFill>
                  <a:schemeClr val="accent2"/>
                </a:solidFill>
                <a:latin typeface="Calibri" charset="0"/>
              </a:rPr>
              <a:t>m</a:t>
            </a:r>
            <a:r>
              <a:rPr lang="de-DE" sz="1800">
                <a:solidFill>
                  <a:schemeClr val="accent2"/>
                </a:solidFill>
                <a:latin typeface="Calibri" charset="0"/>
              </a:rPr>
              <a:t> ist das Maß für die Temperatur des gesamten Gases.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44034"/>
                                        </p:tgtEl>
                                        <p:attrNameLst>
                                          <p:attrName>style.visibility</p:attrName>
                                        </p:attrNameLst>
                                      </p:cBhvr>
                                      <p:to>
                                        <p:strVal val="visible"/>
                                      </p:to>
                                    </p:set>
                                    <p:animEffect transition="in" filter="barn(outHorizontal)">
                                      <p:cBhvr>
                                        <p:cTn id="7" dur="500"/>
                                        <p:tgtEl>
                                          <p:spTgt spid="44034"/>
                                        </p:tgtEl>
                                      </p:cBhvr>
                                    </p:animEffect>
                                  </p:childTnLst>
                                </p:cTn>
                              </p:par>
                            </p:childTnLst>
                          </p:cTn>
                        </p:par>
                        <p:par>
                          <p:cTn id="8" fill="hold" nodeType="afterGroup">
                            <p:stCondLst>
                              <p:cond delay="1500"/>
                            </p:stCondLst>
                            <p:childTnLst>
                              <p:par>
                                <p:cTn id="9" presetID="17" presetClass="entr" presetSubtype="8" fill="hold" nodeType="afterEffect">
                                  <p:stCondLst>
                                    <p:cond delay="4000"/>
                                  </p:stCondLst>
                                  <p:childTnLst>
                                    <p:set>
                                      <p:cBhvr>
                                        <p:cTn id="10" dur="1" fill="hold">
                                          <p:stCondLst>
                                            <p:cond delay="0"/>
                                          </p:stCondLst>
                                        </p:cTn>
                                        <p:tgtEl>
                                          <p:spTgt spid="44036"/>
                                        </p:tgtEl>
                                        <p:attrNameLst>
                                          <p:attrName>style.visibility</p:attrName>
                                        </p:attrNameLst>
                                      </p:cBhvr>
                                      <p:to>
                                        <p:strVal val="visible"/>
                                      </p:to>
                                    </p:set>
                                    <p:anim calcmode="lin" valueType="num">
                                      <p:cBhvr>
                                        <p:cTn id="11" dur="500" fill="hold"/>
                                        <p:tgtEl>
                                          <p:spTgt spid="44036"/>
                                        </p:tgtEl>
                                        <p:attrNameLst>
                                          <p:attrName>ppt_x</p:attrName>
                                        </p:attrNameLst>
                                      </p:cBhvr>
                                      <p:tavLst>
                                        <p:tav tm="0">
                                          <p:val>
                                            <p:strVal val="#ppt_x-#ppt_w/2"/>
                                          </p:val>
                                        </p:tav>
                                        <p:tav tm="100000">
                                          <p:val>
                                            <p:strVal val="#ppt_x"/>
                                          </p:val>
                                        </p:tav>
                                      </p:tavLst>
                                    </p:anim>
                                    <p:anim calcmode="lin" valueType="num">
                                      <p:cBhvr>
                                        <p:cTn id="12" dur="500" fill="hold"/>
                                        <p:tgtEl>
                                          <p:spTgt spid="44036"/>
                                        </p:tgtEl>
                                        <p:attrNameLst>
                                          <p:attrName>ppt_y</p:attrName>
                                        </p:attrNameLst>
                                      </p:cBhvr>
                                      <p:tavLst>
                                        <p:tav tm="0">
                                          <p:val>
                                            <p:strVal val="#ppt_y"/>
                                          </p:val>
                                        </p:tav>
                                        <p:tav tm="100000">
                                          <p:val>
                                            <p:strVal val="#ppt_y"/>
                                          </p:val>
                                        </p:tav>
                                      </p:tavLst>
                                    </p:anim>
                                    <p:anim calcmode="lin" valueType="num">
                                      <p:cBhvr>
                                        <p:cTn id="13" dur="500" fill="hold"/>
                                        <p:tgtEl>
                                          <p:spTgt spid="44036"/>
                                        </p:tgtEl>
                                        <p:attrNameLst>
                                          <p:attrName>ppt_w</p:attrName>
                                        </p:attrNameLst>
                                      </p:cBhvr>
                                      <p:tavLst>
                                        <p:tav tm="0">
                                          <p:val>
                                            <p:fltVal val="0"/>
                                          </p:val>
                                        </p:tav>
                                        <p:tav tm="100000">
                                          <p:val>
                                            <p:strVal val="#ppt_w"/>
                                          </p:val>
                                        </p:tav>
                                      </p:tavLst>
                                    </p:anim>
                                    <p:anim calcmode="lin" valueType="num">
                                      <p:cBhvr>
                                        <p:cTn id="14" dur="500" fill="hold"/>
                                        <p:tgtEl>
                                          <p:spTgt spid="4403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4040"/>
                                        </p:tgtEl>
                                        <p:attrNameLst>
                                          <p:attrName>style.visibility</p:attrName>
                                        </p:attrNameLst>
                                      </p:cBhvr>
                                      <p:to>
                                        <p:strVal val="visible"/>
                                      </p:to>
                                    </p:set>
                                    <p:animEffect transition="in" filter="dissolve">
                                      <p:cBhvr>
                                        <p:cTn id="19" dur="500"/>
                                        <p:tgtEl>
                                          <p:spTgt spid="440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44041"/>
                                        </p:tgtEl>
                                        <p:attrNameLst>
                                          <p:attrName>style.visibility</p:attrName>
                                        </p:attrNameLst>
                                      </p:cBhvr>
                                      <p:to>
                                        <p:strVal val="visible"/>
                                      </p:to>
                                    </p:set>
                                    <p:anim calcmode="lin" valueType="num">
                                      <p:cBhvr>
                                        <p:cTn id="24" dur="500" fill="hold"/>
                                        <p:tgtEl>
                                          <p:spTgt spid="44041"/>
                                        </p:tgtEl>
                                        <p:attrNameLst>
                                          <p:attrName>ppt_w</p:attrName>
                                        </p:attrNameLst>
                                      </p:cBhvr>
                                      <p:tavLst>
                                        <p:tav tm="0">
                                          <p:val>
                                            <p:fltVal val="0"/>
                                          </p:val>
                                        </p:tav>
                                        <p:tav tm="100000">
                                          <p:val>
                                            <p:strVal val="#ppt_w"/>
                                          </p:val>
                                        </p:tav>
                                      </p:tavLst>
                                    </p:anim>
                                    <p:anim calcmode="lin" valueType="num">
                                      <p:cBhvr>
                                        <p:cTn id="25" dur="500" fill="hold"/>
                                        <p:tgtEl>
                                          <p:spTgt spid="440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4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2819400" y="4298950"/>
            <a:ext cx="3700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neue Zahl = alte Zahl² – 1</a:t>
            </a:r>
          </a:p>
        </p:txBody>
      </p:sp>
      <p:pic>
        <p:nvPicPr>
          <p:cNvPr id="15363" name="Picture 7" descr="ed_lore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0"/>
            <a:ext cx="2733675" cy="401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Text Box 8"/>
          <p:cNvSpPr txBox="1">
            <a:spLocks noChangeArrowheads="1"/>
          </p:cNvSpPr>
          <p:nvPr/>
        </p:nvSpPr>
        <p:spPr bwMode="auto">
          <a:xfrm>
            <a:off x="2339975" y="3932238"/>
            <a:ext cx="4476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Edward Lorenz (23.05.1917 – 16.04.2008)</a:t>
            </a:r>
          </a:p>
        </p:txBody>
      </p:sp>
      <p:sp>
        <p:nvSpPr>
          <p:cNvPr id="15365" name="AutoShape 9">
            <a:hlinkClick r:id="rId4" action="ppaction://hlinkfile" highlightClick="1"/>
          </p:cNvPr>
          <p:cNvSpPr>
            <a:spLocks noChangeArrowheads="1"/>
          </p:cNvSpPr>
          <p:nvPr/>
        </p:nvSpPr>
        <p:spPr bwMode="auto">
          <a:xfrm>
            <a:off x="8820150" y="6597650"/>
            <a:ext cx="323850" cy="260350"/>
          </a:xfrm>
          <a:prstGeom prst="actionButtonForwardNex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fade">
                                      <p:cBhvr>
                                        <p:cTn id="7" dur="20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Text Box 6"/>
          <p:cNvSpPr txBox="1">
            <a:spLocks noChangeArrowheads="1"/>
          </p:cNvSpPr>
          <p:nvPr/>
        </p:nvSpPr>
        <p:spPr bwMode="auto">
          <a:xfrm>
            <a:off x="374151" y="476672"/>
            <a:ext cx="2682875"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dirty="0">
                <a:latin typeface="Calibri" charset="0"/>
              </a:rPr>
              <a:t>Spektrum elektro-magnetischer Wellen</a:t>
            </a:r>
          </a:p>
        </p:txBody>
      </p:sp>
      <p:pic>
        <p:nvPicPr>
          <p:cNvPr id="45063" name="Picture 7" descr="E:\AB\FLIEGEN\MET\PP-Met\el_m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225" y="0"/>
            <a:ext cx="50244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5062"/>
                                        </p:tgtEl>
                                        <p:attrNameLst>
                                          <p:attrName>style.visibility</p:attrName>
                                        </p:attrNameLst>
                                      </p:cBhvr>
                                      <p:to>
                                        <p:strVal val="visible"/>
                                      </p:to>
                                    </p:set>
                                    <p:anim calcmode="lin" valueType="num">
                                      <p:cBhvr additive="base">
                                        <p:cTn id="7" dur="500" fill="hold"/>
                                        <p:tgtEl>
                                          <p:spTgt spid="45062"/>
                                        </p:tgtEl>
                                        <p:attrNameLst>
                                          <p:attrName>ppt_x</p:attrName>
                                        </p:attrNameLst>
                                      </p:cBhvr>
                                      <p:tavLst>
                                        <p:tav tm="0">
                                          <p:val>
                                            <p:strVal val="0-#ppt_w/2"/>
                                          </p:val>
                                        </p:tav>
                                        <p:tav tm="100000">
                                          <p:val>
                                            <p:strVal val="#ppt_x"/>
                                          </p:val>
                                        </p:tav>
                                      </p:tavLst>
                                    </p:anim>
                                    <p:anim calcmode="lin" valueType="num">
                                      <p:cBhvr additive="base">
                                        <p:cTn id="8" dur="500" fill="hold"/>
                                        <p:tgtEl>
                                          <p:spTgt spid="450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14" presetClass="entr" presetSubtype="10" fill="hold" nodeType="afterEffect">
                                  <p:stCondLst>
                                    <p:cond delay="1000"/>
                                  </p:stCondLst>
                                  <p:childTnLst>
                                    <p:set>
                                      <p:cBhvr>
                                        <p:cTn id="11" dur="1" fill="hold">
                                          <p:stCondLst>
                                            <p:cond delay="0"/>
                                          </p:stCondLst>
                                        </p:cTn>
                                        <p:tgtEl>
                                          <p:spTgt spid="45063"/>
                                        </p:tgtEl>
                                        <p:attrNameLst>
                                          <p:attrName>style.visibility</p:attrName>
                                        </p:attrNameLst>
                                      </p:cBhvr>
                                      <p:to>
                                        <p:strVal val="visible"/>
                                      </p:to>
                                    </p:set>
                                    <p:animEffect transition="in" filter="randombar(horizontal)">
                                      <p:cBhvr>
                                        <p:cTn id="12"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Spektrum des Sonnenlichts</a:t>
            </a:r>
          </a:p>
        </p:txBody>
      </p:sp>
      <p:sp>
        <p:nvSpPr>
          <p:cNvPr id="46086" name="Text Box 6"/>
          <p:cNvSpPr txBox="1">
            <a:spLocks noChangeArrowheads="1"/>
          </p:cNvSpPr>
          <p:nvPr/>
        </p:nvSpPr>
        <p:spPr bwMode="auto">
          <a:xfrm>
            <a:off x="2133600" y="5164138"/>
            <a:ext cx="1301750"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Ultraviolett:</a:t>
            </a:r>
          </a:p>
          <a:p>
            <a:pPr eaLnBrk="1" hangingPunct="1"/>
            <a:r>
              <a:rPr lang="de-DE" sz="1800">
                <a:latin typeface="Calibri" charset="0"/>
              </a:rPr>
              <a:t>7%</a:t>
            </a:r>
          </a:p>
        </p:txBody>
      </p:sp>
      <p:sp>
        <p:nvSpPr>
          <p:cNvPr id="46087" name="Text Box 7"/>
          <p:cNvSpPr txBox="1">
            <a:spLocks noChangeArrowheads="1"/>
          </p:cNvSpPr>
          <p:nvPr/>
        </p:nvSpPr>
        <p:spPr bwMode="auto">
          <a:xfrm>
            <a:off x="4038600" y="5164138"/>
            <a:ext cx="1009650"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Sichtbar:</a:t>
            </a:r>
          </a:p>
          <a:p>
            <a:pPr eaLnBrk="1" hangingPunct="1"/>
            <a:r>
              <a:rPr lang="de-DE" sz="1800">
                <a:latin typeface="Calibri" charset="0"/>
              </a:rPr>
              <a:t>46%</a:t>
            </a:r>
          </a:p>
        </p:txBody>
      </p:sp>
      <p:sp>
        <p:nvSpPr>
          <p:cNvPr id="46088" name="Text Box 8"/>
          <p:cNvSpPr txBox="1">
            <a:spLocks noChangeArrowheads="1"/>
          </p:cNvSpPr>
          <p:nvPr/>
        </p:nvSpPr>
        <p:spPr bwMode="auto">
          <a:xfrm>
            <a:off x="6096000" y="5164138"/>
            <a:ext cx="946150"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Infrarot:</a:t>
            </a:r>
          </a:p>
          <a:p>
            <a:pPr eaLnBrk="1" hangingPunct="1"/>
            <a:r>
              <a:rPr lang="de-DE" sz="1800">
                <a:latin typeface="Calibri" charset="0"/>
              </a:rPr>
              <a:t>47%</a:t>
            </a:r>
          </a:p>
        </p:txBody>
      </p:sp>
      <p:sp>
        <p:nvSpPr>
          <p:cNvPr id="56328" name="Text Box 4"/>
          <p:cNvSpPr txBox="1">
            <a:spLocks noChangeArrowheads="1"/>
          </p:cNvSpPr>
          <p:nvPr/>
        </p:nvSpPr>
        <p:spPr bwMode="auto">
          <a:xfrm rot="16200000">
            <a:off x="1038225" y="3000375"/>
            <a:ext cx="1035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Intensität</a:t>
            </a:r>
          </a:p>
        </p:txBody>
      </p:sp>
      <p:pic>
        <p:nvPicPr>
          <p:cNvPr id="56329" name="Picture 9" descr="E:\AB\FLIEGEN\MET\PP-Met\sonnenspektr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6705600" cy="377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46082"/>
                                        </p:tgtEl>
                                        <p:attrNameLst>
                                          <p:attrName>style.visibility</p:attrName>
                                        </p:attrNameLst>
                                      </p:cBhvr>
                                      <p:to>
                                        <p:strVal val="visible"/>
                                      </p:to>
                                    </p:set>
                                    <p:animEffect transition="in" filter="barn(outHorizontal)">
                                      <p:cBhvr>
                                        <p:cTn id="7" dur="500"/>
                                        <p:tgtEl>
                                          <p:spTgt spid="46082"/>
                                        </p:tgtEl>
                                      </p:cBhvr>
                                    </p:animEffect>
                                  </p:childTnLst>
                                </p:cTn>
                              </p:par>
                            </p:childTnLst>
                          </p:cTn>
                        </p:par>
                        <p:par>
                          <p:cTn id="8" fill="hold" nodeType="afterGroup">
                            <p:stCondLst>
                              <p:cond delay="1500"/>
                            </p:stCondLst>
                            <p:childTnLst>
                              <p:par>
                                <p:cTn id="9" presetID="23" presetClass="entr" presetSubtype="16" fill="hold" grpId="0" nodeType="afterEffect">
                                  <p:stCondLst>
                                    <p:cond delay="2000"/>
                                  </p:stCondLst>
                                  <p:childTnLst>
                                    <p:set>
                                      <p:cBhvr>
                                        <p:cTn id="10" dur="1" fill="hold">
                                          <p:stCondLst>
                                            <p:cond delay="0"/>
                                          </p:stCondLst>
                                        </p:cTn>
                                        <p:tgtEl>
                                          <p:spTgt spid="46086"/>
                                        </p:tgtEl>
                                        <p:attrNameLst>
                                          <p:attrName>style.visibility</p:attrName>
                                        </p:attrNameLst>
                                      </p:cBhvr>
                                      <p:to>
                                        <p:strVal val="visible"/>
                                      </p:to>
                                    </p:set>
                                    <p:anim calcmode="lin" valueType="num">
                                      <p:cBhvr>
                                        <p:cTn id="11" dur="500" fill="hold"/>
                                        <p:tgtEl>
                                          <p:spTgt spid="46086"/>
                                        </p:tgtEl>
                                        <p:attrNameLst>
                                          <p:attrName>ppt_w</p:attrName>
                                        </p:attrNameLst>
                                      </p:cBhvr>
                                      <p:tavLst>
                                        <p:tav tm="0">
                                          <p:val>
                                            <p:fltVal val="0"/>
                                          </p:val>
                                        </p:tav>
                                        <p:tav tm="100000">
                                          <p:val>
                                            <p:strVal val="#ppt_w"/>
                                          </p:val>
                                        </p:tav>
                                      </p:tavLst>
                                    </p:anim>
                                    <p:anim calcmode="lin" valueType="num">
                                      <p:cBhvr>
                                        <p:cTn id="12" dur="500" fill="hold"/>
                                        <p:tgtEl>
                                          <p:spTgt spid="4608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4000"/>
                            </p:stCondLst>
                            <p:childTnLst>
                              <p:par>
                                <p:cTn id="14" presetID="23" presetClass="entr" presetSubtype="16" fill="hold" grpId="0" nodeType="afterEffect">
                                  <p:stCondLst>
                                    <p:cond delay="2000"/>
                                  </p:stCondLst>
                                  <p:childTnLst>
                                    <p:set>
                                      <p:cBhvr>
                                        <p:cTn id="15" dur="1" fill="hold">
                                          <p:stCondLst>
                                            <p:cond delay="0"/>
                                          </p:stCondLst>
                                        </p:cTn>
                                        <p:tgtEl>
                                          <p:spTgt spid="46087"/>
                                        </p:tgtEl>
                                        <p:attrNameLst>
                                          <p:attrName>style.visibility</p:attrName>
                                        </p:attrNameLst>
                                      </p:cBhvr>
                                      <p:to>
                                        <p:strVal val="visible"/>
                                      </p:to>
                                    </p:set>
                                    <p:anim calcmode="lin" valueType="num">
                                      <p:cBhvr>
                                        <p:cTn id="16" dur="500" fill="hold"/>
                                        <p:tgtEl>
                                          <p:spTgt spid="46087"/>
                                        </p:tgtEl>
                                        <p:attrNameLst>
                                          <p:attrName>ppt_w</p:attrName>
                                        </p:attrNameLst>
                                      </p:cBhvr>
                                      <p:tavLst>
                                        <p:tav tm="0">
                                          <p:val>
                                            <p:fltVal val="0"/>
                                          </p:val>
                                        </p:tav>
                                        <p:tav tm="100000">
                                          <p:val>
                                            <p:strVal val="#ppt_w"/>
                                          </p:val>
                                        </p:tav>
                                      </p:tavLst>
                                    </p:anim>
                                    <p:anim calcmode="lin" valueType="num">
                                      <p:cBhvr>
                                        <p:cTn id="17" dur="500" fill="hold"/>
                                        <p:tgtEl>
                                          <p:spTgt spid="46087"/>
                                        </p:tgtEl>
                                        <p:attrNameLst>
                                          <p:attrName>ppt_h</p:attrName>
                                        </p:attrNameLst>
                                      </p:cBhvr>
                                      <p:tavLst>
                                        <p:tav tm="0">
                                          <p:val>
                                            <p:fltVal val="0"/>
                                          </p:val>
                                        </p:tav>
                                        <p:tav tm="100000">
                                          <p:val>
                                            <p:strVal val="#ppt_h"/>
                                          </p:val>
                                        </p:tav>
                                      </p:tavLst>
                                    </p:anim>
                                  </p:childTnLst>
                                </p:cTn>
                              </p:par>
                            </p:childTnLst>
                          </p:cTn>
                        </p:par>
                        <p:par>
                          <p:cTn id="18" fill="hold" nodeType="afterGroup">
                            <p:stCondLst>
                              <p:cond delay="6500"/>
                            </p:stCondLst>
                            <p:childTnLst>
                              <p:par>
                                <p:cTn id="19" presetID="23" presetClass="entr" presetSubtype="16" fill="hold" grpId="0" nodeType="afterEffect">
                                  <p:stCondLst>
                                    <p:cond delay="2000"/>
                                  </p:stCondLst>
                                  <p:childTnLst>
                                    <p:set>
                                      <p:cBhvr>
                                        <p:cTn id="20" dur="1" fill="hold">
                                          <p:stCondLst>
                                            <p:cond delay="0"/>
                                          </p:stCondLst>
                                        </p:cTn>
                                        <p:tgtEl>
                                          <p:spTgt spid="46088"/>
                                        </p:tgtEl>
                                        <p:attrNameLst>
                                          <p:attrName>style.visibility</p:attrName>
                                        </p:attrNameLst>
                                      </p:cBhvr>
                                      <p:to>
                                        <p:strVal val="visible"/>
                                      </p:to>
                                    </p:set>
                                    <p:anim calcmode="lin" valueType="num">
                                      <p:cBhvr>
                                        <p:cTn id="21" dur="500" fill="hold"/>
                                        <p:tgtEl>
                                          <p:spTgt spid="46088"/>
                                        </p:tgtEl>
                                        <p:attrNameLst>
                                          <p:attrName>ppt_w</p:attrName>
                                        </p:attrNameLst>
                                      </p:cBhvr>
                                      <p:tavLst>
                                        <p:tav tm="0">
                                          <p:val>
                                            <p:fltVal val="0"/>
                                          </p:val>
                                        </p:tav>
                                        <p:tav tm="100000">
                                          <p:val>
                                            <p:strVal val="#ppt_w"/>
                                          </p:val>
                                        </p:tav>
                                      </p:tavLst>
                                    </p:anim>
                                    <p:anim calcmode="lin" valueType="num">
                                      <p:cBhvr>
                                        <p:cTn id="22" dur="500" fill="hold"/>
                                        <p:tgtEl>
                                          <p:spTgt spid="460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6" grpId="0" autoUpdateAnimBg="0"/>
      <p:bldP spid="46087" grpId="0" autoUpdateAnimBg="0"/>
      <p:bldP spid="4608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Temperaturverlauf</a:t>
            </a:r>
          </a:p>
        </p:txBody>
      </p:sp>
      <p:pic>
        <p:nvPicPr>
          <p:cNvPr id="47112" name="Picture 8" descr="E:\AB\FLIEGEN\MET\PP-Met\temp_verlauf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943600"/>
            <a:ext cx="38100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3" name="Picture 9" descr="E:\AB\FLIEGEN\MET\PP-Met\temp_verlauf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495800"/>
            <a:ext cx="38100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4" name="Picture 10" descr="E:\AB\FLIEGEN\MET\PP-Met\temp_verlauf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352800"/>
            <a:ext cx="381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5" name="Picture 11" descr="E:\AB\FLIEGEN\MET\PP-Met\temp_verlauf4.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524000"/>
            <a:ext cx="38100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6" name="Picture 12" descr="E:\AB\FLIEGEN\MET\PP-Met\ozo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514600"/>
            <a:ext cx="2838450" cy="336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7" name="Picture 13" descr="E:\AB\FLIEGEN\MET\PP-Met\ionisatio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73075"/>
            <a:ext cx="3276600" cy="293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19" name="Line 15"/>
          <p:cNvSpPr>
            <a:spLocks noChangeShapeType="1"/>
          </p:cNvSpPr>
          <p:nvPr/>
        </p:nvSpPr>
        <p:spPr bwMode="auto">
          <a:xfrm>
            <a:off x="3581400" y="5943600"/>
            <a:ext cx="3352800" cy="0"/>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47120" name="Line 16"/>
          <p:cNvSpPr>
            <a:spLocks noChangeShapeType="1"/>
          </p:cNvSpPr>
          <p:nvPr/>
        </p:nvSpPr>
        <p:spPr bwMode="auto">
          <a:xfrm>
            <a:off x="3581400" y="5562600"/>
            <a:ext cx="3352800" cy="0"/>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47121" name="Line 17"/>
          <p:cNvSpPr>
            <a:spLocks noChangeShapeType="1"/>
          </p:cNvSpPr>
          <p:nvPr/>
        </p:nvSpPr>
        <p:spPr bwMode="auto">
          <a:xfrm>
            <a:off x="3581400" y="4572000"/>
            <a:ext cx="3352800" cy="0"/>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47122" name="Line 18"/>
          <p:cNvSpPr>
            <a:spLocks noChangeShapeType="1"/>
          </p:cNvSpPr>
          <p:nvPr/>
        </p:nvSpPr>
        <p:spPr bwMode="auto">
          <a:xfrm>
            <a:off x="3581400" y="4343400"/>
            <a:ext cx="3352800" cy="0"/>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47123" name="Line 19"/>
          <p:cNvSpPr>
            <a:spLocks noChangeShapeType="1"/>
          </p:cNvSpPr>
          <p:nvPr/>
        </p:nvSpPr>
        <p:spPr bwMode="auto">
          <a:xfrm>
            <a:off x="3581400" y="3505200"/>
            <a:ext cx="3352800" cy="0"/>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47124" name="Line 20"/>
          <p:cNvSpPr>
            <a:spLocks noChangeShapeType="1"/>
          </p:cNvSpPr>
          <p:nvPr/>
        </p:nvSpPr>
        <p:spPr bwMode="auto">
          <a:xfrm>
            <a:off x="3581400" y="3200400"/>
            <a:ext cx="3352800" cy="0"/>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47125" name="Text Box 21"/>
          <p:cNvSpPr txBox="1">
            <a:spLocks noChangeArrowheads="1"/>
          </p:cNvSpPr>
          <p:nvPr/>
        </p:nvSpPr>
        <p:spPr bwMode="auto">
          <a:xfrm>
            <a:off x="5638800" y="6019800"/>
            <a:ext cx="145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b="1">
                <a:latin typeface="Calibri" charset="0"/>
              </a:rPr>
              <a:t>Troposphäre</a:t>
            </a:r>
            <a:endParaRPr lang="de-DE" sz="1800">
              <a:latin typeface="Calibri" charset="0"/>
            </a:endParaRPr>
          </a:p>
        </p:txBody>
      </p:sp>
      <p:sp>
        <p:nvSpPr>
          <p:cNvPr id="47126" name="Text Box 22"/>
          <p:cNvSpPr txBox="1">
            <a:spLocks noChangeArrowheads="1"/>
          </p:cNvSpPr>
          <p:nvPr/>
        </p:nvSpPr>
        <p:spPr bwMode="auto">
          <a:xfrm>
            <a:off x="5622925" y="4838700"/>
            <a:ext cx="145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b="1">
                <a:latin typeface="Calibri" charset="0"/>
              </a:rPr>
              <a:t>Stratosphäre</a:t>
            </a:r>
            <a:endParaRPr lang="de-DE" sz="1800">
              <a:latin typeface="Calibri" charset="0"/>
            </a:endParaRPr>
          </a:p>
        </p:txBody>
      </p:sp>
      <p:sp>
        <p:nvSpPr>
          <p:cNvPr id="47127" name="Text Box 23"/>
          <p:cNvSpPr txBox="1">
            <a:spLocks noChangeArrowheads="1"/>
          </p:cNvSpPr>
          <p:nvPr/>
        </p:nvSpPr>
        <p:spPr bwMode="auto">
          <a:xfrm>
            <a:off x="5638800" y="3733800"/>
            <a:ext cx="1365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b="1">
                <a:latin typeface="Calibri" charset="0"/>
              </a:rPr>
              <a:t>Mesosphäre</a:t>
            </a:r>
            <a:endParaRPr lang="de-DE" sz="1800">
              <a:latin typeface="Calibri" charset="0"/>
            </a:endParaRPr>
          </a:p>
        </p:txBody>
      </p:sp>
      <p:sp>
        <p:nvSpPr>
          <p:cNvPr id="47128" name="Text Box 24"/>
          <p:cNvSpPr txBox="1">
            <a:spLocks noChangeArrowheads="1"/>
          </p:cNvSpPr>
          <p:nvPr/>
        </p:nvSpPr>
        <p:spPr bwMode="auto">
          <a:xfrm>
            <a:off x="3717925" y="2171700"/>
            <a:ext cx="1289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b="1">
                <a:latin typeface="Calibri" charset="0"/>
              </a:rPr>
              <a:t>Ionosphäre</a:t>
            </a:r>
            <a:endParaRPr lang="de-DE" sz="1800">
              <a:latin typeface="Calibri" charset="0"/>
            </a:endParaRPr>
          </a:p>
        </p:txBody>
      </p:sp>
      <p:sp>
        <p:nvSpPr>
          <p:cNvPr id="47129" name="Text Box 25"/>
          <p:cNvSpPr txBox="1">
            <a:spLocks noChangeArrowheads="1"/>
          </p:cNvSpPr>
          <p:nvPr/>
        </p:nvSpPr>
        <p:spPr bwMode="auto">
          <a:xfrm>
            <a:off x="5867400" y="5562600"/>
            <a:ext cx="10937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400" b="1">
                <a:latin typeface="Calibri" charset="0"/>
              </a:rPr>
              <a:t>Tropopause</a:t>
            </a:r>
            <a:endParaRPr lang="de-DE" sz="1800">
              <a:latin typeface="Calibri" charset="0"/>
            </a:endParaRPr>
          </a:p>
        </p:txBody>
      </p:sp>
      <p:sp>
        <p:nvSpPr>
          <p:cNvPr id="47130" name="Text Box 26"/>
          <p:cNvSpPr txBox="1">
            <a:spLocks noChangeArrowheads="1"/>
          </p:cNvSpPr>
          <p:nvPr/>
        </p:nvSpPr>
        <p:spPr bwMode="auto">
          <a:xfrm>
            <a:off x="5791200" y="4267200"/>
            <a:ext cx="1092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400" b="1">
                <a:latin typeface="Calibri" charset="0"/>
              </a:rPr>
              <a:t>Stratopause</a:t>
            </a:r>
            <a:endParaRPr lang="de-DE" sz="1800">
              <a:latin typeface="Calibri" charset="0"/>
            </a:endParaRPr>
          </a:p>
        </p:txBody>
      </p:sp>
      <p:sp>
        <p:nvSpPr>
          <p:cNvPr id="47131" name="Text Box 27"/>
          <p:cNvSpPr txBox="1">
            <a:spLocks noChangeArrowheads="1"/>
          </p:cNvSpPr>
          <p:nvPr/>
        </p:nvSpPr>
        <p:spPr bwMode="auto">
          <a:xfrm>
            <a:off x="5791200" y="3200400"/>
            <a:ext cx="102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400" b="1">
                <a:latin typeface="Calibri" charset="0"/>
              </a:rPr>
              <a:t>Mesopause</a:t>
            </a:r>
            <a:endParaRPr lang="de-DE" sz="180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47106"/>
                                        </p:tgtEl>
                                        <p:attrNameLst>
                                          <p:attrName>style.visibility</p:attrName>
                                        </p:attrNameLst>
                                      </p:cBhvr>
                                      <p:to>
                                        <p:strVal val="visible"/>
                                      </p:to>
                                    </p:set>
                                    <p:animEffect transition="in" filter="barn(outHorizontal)">
                                      <p:cBhvr>
                                        <p:cTn id="7" dur="5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7112"/>
                                        </p:tgtEl>
                                        <p:attrNameLst>
                                          <p:attrName>style.visibility</p:attrName>
                                        </p:attrNameLst>
                                      </p:cBhvr>
                                      <p:to>
                                        <p:strVal val="visible"/>
                                      </p:to>
                                    </p:set>
                                    <p:animEffect transition="in" filter="wipe(down)">
                                      <p:cBhvr>
                                        <p:cTn id="12" dur="500"/>
                                        <p:tgtEl>
                                          <p:spTgt spid="471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7113"/>
                                        </p:tgtEl>
                                        <p:attrNameLst>
                                          <p:attrName>style.visibility</p:attrName>
                                        </p:attrNameLst>
                                      </p:cBhvr>
                                      <p:to>
                                        <p:strVal val="visible"/>
                                      </p:to>
                                    </p:set>
                                    <p:animEffect transition="in" filter="wipe(down)">
                                      <p:cBhvr>
                                        <p:cTn id="17" dur="500"/>
                                        <p:tgtEl>
                                          <p:spTgt spid="471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47116"/>
                                        </p:tgtEl>
                                        <p:attrNameLst>
                                          <p:attrName>style.visibility</p:attrName>
                                        </p:attrNameLst>
                                      </p:cBhvr>
                                      <p:to>
                                        <p:strVal val="visible"/>
                                      </p:to>
                                    </p:set>
                                    <p:anim calcmode="lin" valueType="num">
                                      <p:cBhvr additive="base">
                                        <p:cTn id="22" dur="500" fill="hold"/>
                                        <p:tgtEl>
                                          <p:spTgt spid="47116"/>
                                        </p:tgtEl>
                                        <p:attrNameLst>
                                          <p:attrName>ppt_x</p:attrName>
                                        </p:attrNameLst>
                                      </p:cBhvr>
                                      <p:tavLst>
                                        <p:tav tm="0">
                                          <p:val>
                                            <p:strVal val="0-#ppt_w/2"/>
                                          </p:val>
                                        </p:tav>
                                        <p:tav tm="100000">
                                          <p:val>
                                            <p:strVal val="#ppt_x"/>
                                          </p:val>
                                        </p:tav>
                                      </p:tavLst>
                                    </p:anim>
                                    <p:anim calcmode="lin" valueType="num">
                                      <p:cBhvr additive="base">
                                        <p:cTn id="23" dur="500" fill="hold"/>
                                        <p:tgtEl>
                                          <p:spTgt spid="47116"/>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47114"/>
                                        </p:tgtEl>
                                        <p:attrNameLst>
                                          <p:attrName>style.visibility</p:attrName>
                                        </p:attrNameLst>
                                      </p:cBhvr>
                                      <p:to>
                                        <p:strVal val="visible"/>
                                      </p:to>
                                    </p:set>
                                    <p:animEffect transition="in" filter="wipe(down)">
                                      <p:cBhvr>
                                        <p:cTn id="28" dur="500"/>
                                        <p:tgtEl>
                                          <p:spTgt spid="4711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7115"/>
                                        </p:tgtEl>
                                        <p:attrNameLst>
                                          <p:attrName>style.visibility</p:attrName>
                                        </p:attrNameLst>
                                      </p:cBhvr>
                                      <p:to>
                                        <p:strVal val="visible"/>
                                      </p:to>
                                    </p:set>
                                    <p:animEffect transition="in" filter="wipe(down)">
                                      <p:cBhvr>
                                        <p:cTn id="33" dur="500"/>
                                        <p:tgtEl>
                                          <p:spTgt spid="471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childTnLst>
                                    <p:set>
                                      <p:cBhvr>
                                        <p:cTn id="37" dur="1" fill="hold">
                                          <p:stCondLst>
                                            <p:cond delay="0"/>
                                          </p:stCondLst>
                                        </p:cTn>
                                        <p:tgtEl>
                                          <p:spTgt spid="47117"/>
                                        </p:tgtEl>
                                        <p:attrNameLst>
                                          <p:attrName>style.visibility</p:attrName>
                                        </p:attrNameLst>
                                      </p:cBhvr>
                                      <p:to>
                                        <p:strVal val="visible"/>
                                      </p:to>
                                    </p:set>
                                    <p:anim calcmode="lin" valueType="num">
                                      <p:cBhvr additive="base">
                                        <p:cTn id="38" dur="500" fill="hold"/>
                                        <p:tgtEl>
                                          <p:spTgt spid="47117"/>
                                        </p:tgtEl>
                                        <p:attrNameLst>
                                          <p:attrName>ppt_x</p:attrName>
                                        </p:attrNameLst>
                                      </p:cBhvr>
                                      <p:tavLst>
                                        <p:tav tm="0">
                                          <p:val>
                                            <p:strVal val="0-#ppt_w/2"/>
                                          </p:val>
                                        </p:tav>
                                        <p:tav tm="100000">
                                          <p:val>
                                            <p:strVal val="#ppt_x"/>
                                          </p:val>
                                        </p:tav>
                                      </p:tavLst>
                                    </p:anim>
                                    <p:anim calcmode="lin" valueType="num">
                                      <p:cBhvr additive="base">
                                        <p:cTn id="39" dur="500" fill="hold"/>
                                        <p:tgtEl>
                                          <p:spTgt spid="47117"/>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7119"/>
                                        </p:tgtEl>
                                        <p:attrNameLst>
                                          <p:attrName>style.visibility</p:attrName>
                                        </p:attrNameLst>
                                      </p:cBhvr>
                                      <p:to>
                                        <p:strVal val="visible"/>
                                      </p:to>
                                    </p:set>
                                    <p:anim calcmode="lin" valueType="num">
                                      <p:cBhvr additive="base">
                                        <p:cTn id="44" dur="500" fill="hold"/>
                                        <p:tgtEl>
                                          <p:spTgt spid="47119"/>
                                        </p:tgtEl>
                                        <p:attrNameLst>
                                          <p:attrName>ppt_x</p:attrName>
                                        </p:attrNameLst>
                                      </p:cBhvr>
                                      <p:tavLst>
                                        <p:tav tm="0">
                                          <p:val>
                                            <p:strVal val="0-#ppt_w/2"/>
                                          </p:val>
                                        </p:tav>
                                        <p:tav tm="100000">
                                          <p:val>
                                            <p:strVal val="#ppt_x"/>
                                          </p:val>
                                        </p:tav>
                                      </p:tavLst>
                                    </p:anim>
                                    <p:anim calcmode="lin" valueType="num">
                                      <p:cBhvr additive="base">
                                        <p:cTn id="45" dur="500" fill="hold"/>
                                        <p:tgtEl>
                                          <p:spTgt spid="47119"/>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500"/>
                            </p:stCondLst>
                            <p:childTnLst>
                              <p:par>
                                <p:cTn id="47" presetID="2" presetClass="entr" presetSubtype="8" fill="hold" grpId="0" nodeType="afterEffect">
                                  <p:stCondLst>
                                    <p:cond delay="0"/>
                                  </p:stCondLst>
                                  <p:childTnLst>
                                    <p:set>
                                      <p:cBhvr>
                                        <p:cTn id="48" dur="1" fill="hold">
                                          <p:stCondLst>
                                            <p:cond delay="0"/>
                                          </p:stCondLst>
                                        </p:cTn>
                                        <p:tgtEl>
                                          <p:spTgt spid="47125"/>
                                        </p:tgtEl>
                                        <p:attrNameLst>
                                          <p:attrName>style.visibility</p:attrName>
                                        </p:attrNameLst>
                                      </p:cBhvr>
                                      <p:to>
                                        <p:strVal val="visible"/>
                                      </p:to>
                                    </p:set>
                                    <p:anim calcmode="lin" valueType="num">
                                      <p:cBhvr additive="base">
                                        <p:cTn id="49" dur="500" fill="hold"/>
                                        <p:tgtEl>
                                          <p:spTgt spid="47125"/>
                                        </p:tgtEl>
                                        <p:attrNameLst>
                                          <p:attrName>ppt_x</p:attrName>
                                        </p:attrNameLst>
                                      </p:cBhvr>
                                      <p:tavLst>
                                        <p:tav tm="0">
                                          <p:val>
                                            <p:strVal val="0-#ppt_w/2"/>
                                          </p:val>
                                        </p:tav>
                                        <p:tav tm="100000">
                                          <p:val>
                                            <p:strVal val="#ppt_x"/>
                                          </p:val>
                                        </p:tav>
                                      </p:tavLst>
                                    </p:anim>
                                    <p:anim calcmode="lin" valueType="num">
                                      <p:cBhvr additive="base">
                                        <p:cTn id="50" dur="500" fill="hold"/>
                                        <p:tgtEl>
                                          <p:spTgt spid="4712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7121"/>
                                        </p:tgtEl>
                                        <p:attrNameLst>
                                          <p:attrName>style.visibility</p:attrName>
                                        </p:attrNameLst>
                                      </p:cBhvr>
                                      <p:to>
                                        <p:strVal val="visible"/>
                                      </p:to>
                                    </p:set>
                                    <p:anim calcmode="lin" valueType="num">
                                      <p:cBhvr additive="base">
                                        <p:cTn id="55" dur="500" fill="hold"/>
                                        <p:tgtEl>
                                          <p:spTgt spid="47121"/>
                                        </p:tgtEl>
                                        <p:attrNameLst>
                                          <p:attrName>ppt_x</p:attrName>
                                        </p:attrNameLst>
                                      </p:cBhvr>
                                      <p:tavLst>
                                        <p:tav tm="0">
                                          <p:val>
                                            <p:strVal val="0-#ppt_w/2"/>
                                          </p:val>
                                        </p:tav>
                                        <p:tav tm="100000">
                                          <p:val>
                                            <p:strVal val="#ppt_x"/>
                                          </p:val>
                                        </p:tav>
                                      </p:tavLst>
                                    </p:anim>
                                    <p:anim calcmode="lin" valueType="num">
                                      <p:cBhvr additive="base">
                                        <p:cTn id="56" dur="500" fill="hold"/>
                                        <p:tgtEl>
                                          <p:spTgt spid="47121"/>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2" presetClass="entr" presetSubtype="8" fill="hold" grpId="0" nodeType="afterEffect">
                                  <p:stCondLst>
                                    <p:cond delay="0"/>
                                  </p:stCondLst>
                                  <p:childTnLst>
                                    <p:set>
                                      <p:cBhvr>
                                        <p:cTn id="59" dur="1" fill="hold">
                                          <p:stCondLst>
                                            <p:cond delay="0"/>
                                          </p:stCondLst>
                                        </p:cTn>
                                        <p:tgtEl>
                                          <p:spTgt spid="47126"/>
                                        </p:tgtEl>
                                        <p:attrNameLst>
                                          <p:attrName>style.visibility</p:attrName>
                                        </p:attrNameLst>
                                      </p:cBhvr>
                                      <p:to>
                                        <p:strVal val="visible"/>
                                      </p:to>
                                    </p:set>
                                    <p:anim calcmode="lin" valueType="num">
                                      <p:cBhvr additive="base">
                                        <p:cTn id="60" dur="500" fill="hold"/>
                                        <p:tgtEl>
                                          <p:spTgt spid="47126"/>
                                        </p:tgtEl>
                                        <p:attrNameLst>
                                          <p:attrName>ppt_x</p:attrName>
                                        </p:attrNameLst>
                                      </p:cBhvr>
                                      <p:tavLst>
                                        <p:tav tm="0">
                                          <p:val>
                                            <p:strVal val="0-#ppt_w/2"/>
                                          </p:val>
                                        </p:tav>
                                        <p:tav tm="100000">
                                          <p:val>
                                            <p:strVal val="#ppt_x"/>
                                          </p:val>
                                        </p:tav>
                                      </p:tavLst>
                                    </p:anim>
                                    <p:anim calcmode="lin" valueType="num">
                                      <p:cBhvr additive="base">
                                        <p:cTn id="61" dur="500" fill="hold"/>
                                        <p:tgtEl>
                                          <p:spTgt spid="47126"/>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47123"/>
                                        </p:tgtEl>
                                        <p:attrNameLst>
                                          <p:attrName>style.visibility</p:attrName>
                                        </p:attrNameLst>
                                      </p:cBhvr>
                                      <p:to>
                                        <p:strVal val="visible"/>
                                      </p:to>
                                    </p:set>
                                    <p:anim calcmode="lin" valueType="num">
                                      <p:cBhvr additive="base">
                                        <p:cTn id="66" dur="500" fill="hold"/>
                                        <p:tgtEl>
                                          <p:spTgt spid="47123"/>
                                        </p:tgtEl>
                                        <p:attrNameLst>
                                          <p:attrName>ppt_x</p:attrName>
                                        </p:attrNameLst>
                                      </p:cBhvr>
                                      <p:tavLst>
                                        <p:tav tm="0">
                                          <p:val>
                                            <p:strVal val="0-#ppt_w/2"/>
                                          </p:val>
                                        </p:tav>
                                        <p:tav tm="100000">
                                          <p:val>
                                            <p:strVal val="#ppt_x"/>
                                          </p:val>
                                        </p:tav>
                                      </p:tavLst>
                                    </p:anim>
                                    <p:anim calcmode="lin" valueType="num">
                                      <p:cBhvr additive="base">
                                        <p:cTn id="67" dur="500" fill="hold"/>
                                        <p:tgtEl>
                                          <p:spTgt spid="47123"/>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500"/>
                            </p:stCondLst>
                            <p:childTnLst>
                              <p:par>
                                <p:cTn id="69" presetID="2" presetClass="entr" presetSubtype="8" fill="hold" grpId="0" nodeType="afterEffect">
                                  <p:stCondLst>
                                    <p:cond delay="0"/>
                                  </p:stCondLst>
                                  <p:childTnLst>
                                    <p:set>
                                      <p:cBhvr>
                                        <p:cTn id="70" dur="1" fill="hold">
                                          <p:stCondLst>
                                            <p:cond delay="0"/>
                                          </p:stCondLst>
                                        </p:cTn>
                                        <p:tgtEl>
                                          <p:spTgt spid="47127"/>
                                        </p:tgtEl>
                                        <p:attrNameLst>
                                          <p:attrName>style.visibility</p:attrName>
                                        </p:attrNameLst>
                                      </p:cBhvr>
                                      <p:to>
                                        <p:strVal val="visible"/>
                                      </p:to>
                                    </p:set>
                                    <p:anim calcmode="lin" valueType="num">
                                      <p:cBhvr additive="base">
                                        <p:cTn id="71" dur="500" fill="hold"/>
                                        <p:tgtEl>
                                          <p:spTgt spid="47127"/>
                                        </p:tgtEl>
                                        <p:attrNameLst>
                                          <p:attrName>ppt_x</p:attrName>
                                        </p:attrNameLst>
                                      </p:cBhvr>
                                      <p:tavLst>
                                        <p:tav tm="0">
                                          <p:val>
                                            <p:strVal val="0-#ppt_w/2"/>
                                          </p:val>
                                        </p:tav>
                                        <p:tav tm="100000">
                                          <p:val>
                                            <p:strVal val="#ppt_x"/>
                                          </p:val>
                                        </p:tav>
                                      </p:tavLst>
                                    </p:anim>
                                    <p:anim calcmode="lin" valueType="num">
                                      <p:cBhvr additive="base">
                                        <p:cTn id="72" dur="500" fill="hold"/>
                                        <p:tgtEl>
                                          <p:spTgt spid="47127"/>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1000"/>
                            </p:stCondLst>
                            <p:childTnLst>
                              <p:par>
                                <p:cTn id="74" presetID="2" presetClass="entr" presetSubtype="8" fill="hold" grpId="0" nodeType="afterEffect">
                                  <p:stCondLst>
                                    <p:cond delay="2000"/>
                                  </p:stCondLst>
                                  <p:childTnLst>
                                    <p:set>
                                      <p:cBhvr>
                                        <p:cTn id="75" dur="1" fill="hold">
                                          <p:stCondLst>
                                            <p:cond delay="0"/>
                                          </p:stCondLst>
                                        </p:cTn>
                                        <p:tgtEl>
                                          <p:spTgt spid="47128"/>
                                        </p:tgtEl>
                                        <p:attrNameLst>
                                          <p:attrName>style.visibility</p:attrName>
                                        </p:attrNameLst>
                                      </p:cBhvr>
                                      <p:to>
                                        <p:strVal val="visible"/>
                                      </p:to>
                                    </p:set>
                                    <p:anim calcmode="lin" valueType="num">
                                      <p:cBhvr additive="base">
                                        <p:cTn id="76" dur="500" fill="hold"/>
                                        <p:tgtEl>
                                          <p:spTgt spid="47128"/>
                                        </p:tgtEl>
                                        <p:attrNameLst>
                                          <p:attrName>ppt_x</p:attrName>
                                        </p:attrNameLst>
                                      </p:cBhvr>
                                      <p:tavLst>
                                        <p:tav tm="0">
                                          <p:val>
                                            <p:strVal val="0-#ppt_w/2"/>
                                          </p:val>
                                        </p:tav>
                                        <p:tav tm="100000">
                                          <p:val>
                                            <p:strVal val="#ppt_x"/>
                                          </p:val>
                                        </p:tav>
                                      </p:tavLst>
                                    </p:anim>
                                    <p:anim calcmode="lin" valueType="num">
                                      <p:cBhvr additive="base">
                                        <p:cTn id="77" dur="500" fill="hold"/>
                                        <p:tgtEl>
                                          <p:spTgt spid="47128"/>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47120"/>
                                        </p:tgtEl>
                                        <p:attrNameLst>
                                          <p:attrName>style.visibility</p:attrName>
                                        </p:attrNameLst>
                                      </p:cBhvr>
                                      <p:to>
                                        <p:strVal val="visible"/>
                                      </p:to>
                                    </p:set>
                                    <p:anim calcmode="lin" valueType="num">
                                      <p:cBhvr additive="base">
                                        <p:cTn id="82" dur="500" fill="hold"/>
                                        <p:tgtEl>
                                          <p:spTgt spid="47120"/>
                                        </p:tgtEl>
                                        <p:attrNameLst>
                                          <p:attrName>ppt_x</p:attrName>
                                        </p:attrNameLst>
                                      </p:cBhvr>
                                      <p:tavLst>
                                        <p:tav tm="0">
                                          <p:val>
                                            <p:strVal val="0-#ppt_w/2"/>
                                          </p:val>
                                        </p:tav>
                                        <p:tav tm="100000">
                                          <p:val>
                                            <p:strVal val="#ppt_x"/>
                                          </p:val>
                                        </p:tav>
                                      </p:tavLst>
                                    </p:anim>
                                    <p:anim calcmode="lin" valueType="num">
                                      <p:cBhvr additive="base">
                                        <p:cTn id="83" dur="500" fill="hold"/>
                                        <p:tgtEl>
                                          <p:spTgt spid="47120"/>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500"/>
                            </p:stCondLst>
                            <p:childTnLst>
                              <p:par>
                                <p:cTn id="85" presetID="2" presetClass="entr" presetSubtype="8" fill="hold" grpId="0" nodeType="afterEffect">
                                  <p:stCondLst>
                                    <p:cond delay="0"/>
                                  </p:stCondLst>
                                  <p:childTnLst>
                                    <p:set>
                                      <p:cBhvr>
                                        <p:cTn id="86" dur="1" fill="hold">
                                          <p:stCondLst>
                                            <p:cond delay="0"/>
                                          </p:stCondLst>
                                        </p:cTn>
                                        <p:tgtEl>
                                          <p:spTgt spid="47129"/>
                                        </p:tgtEl>
                                        <p:attrNameLst>
                                          <p:attrName>style.visibility</p:attrName>
                                        </p:attrNameLst>
                                      </p:cBhvr>
                                      <p:to>
                                        <p:strVal val="visible"/>
                                      </p:to>
                                    </p:set>
                                    <p:anim calcmode="lin" valueType="num">
                                      <p:cBhvr additive="base">
                                        <p:cTn id="87" dur="500" fill="hold"/>
                                        <p:tgtEl>
                                          <p:spTgt spid="47129"/>
                                        </p:tgtEl>
                                        <p:attrNameLst>
                                          <p:attrName>ppt_x</p:attrName>
                                        </p:attrNameLst>
                                      </p:cBhvr>
                                      <p:tavLst>
                                        <p:tav tm="0">
                                          <p:val>
                                            <p:strVal val="0-#ppt_w/2"/>
                                          </p:val>
                                        </p:tav>
                                        <p:tav tm="100000">
                                          <p:val>
                                            <p:strVal val="#ppt_x"/>
                                          </p:val>
                                        </p:tav>
                                      </p:tavLst>
                                    </p:anim>
                                    <p:anim calcmode="lin" valueType="num">
                                      <p:cBhvr additive="base">
                                        <p:cTn id="88" dur="500" fill="hold"/>
                                        <p:tgtEl>
                                          <p:spTgt spid="47129"/>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47122"/>
                                        </p:tgtEl>
                                        <p:attrNameLst>
                                          <p:attrName>style.visibility</p:attrName>
                                        </p:attrNameLst>
                                      </p:cBhvr>
                                      <p:to>
                                        <p:strVal val="visible"/>
                                      </p:to>
                                    </p:set>
                                    <p:anim calcmode="lin" valueType="num">
                                      <p:cBhvr additive="base">
                                        <p:cTn id="93" dur="500" fill="hold"/>
                                        <p:tgtEl>
                                          <p:spTgt spid="47122"/>
                                        </p:tgtEl>
                                        <p:attrNameLst>
                                          <p:attrName>ppt_x</p:attrName>
                                        </p:attrNameLst>
                                      </p:cBhvr>
                                      <p:tavLst>
                                        <p:tav tm="0">
                                          <p:val>
                                            <p:strVal val="0-#ppt_w/2"/>
                                          </p:val>
                                        </p:tav>
                                        <p:tav tm="100000">
                                          <p:val>
                                            <p:strVal val="#ppt_x"/>
                                          </p:val>
                                        </p:tav>
                                      </p:tavLst>
                                    </p:anim>
                                    <p:anim calcmode="lin" valueType="num">
                                      <p:cBhvr additive="base">
                                        <p:cTn id="94" dur="500" fill="hold"/>
                                        <p:tgtEl>
                                          <p:spTgt spid="47122"/>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500"/>
                            </p:stCondLst>
                            <p:childTnLst>
                              <p:par>
                                <p:cTn id="96" presetID="2" presetClass="entr" presetSubtype="8" fill="hold" grpId="0" nodeType="afterEffect">
                                  <p:stCondLst>
                                    <p:cond delay="0"/>
                                  </p:stCondLst>
                                  <p:childTnLst>
                                    <p:set>
                                      <p:cBhvr>
                                        <p:cTn id="97" dur="1" fill="hold">
                                          <p:stCondLst>
                                            <p:cond delay="0"/>
                                          </p:stCondLst>
                                        </p:cTn>
                                        <p:tgtEl>
                                          <p:spTgt spid="47130"/>
                                        </p:tgtEl>
                                        <p:attrNameLst>
                                          <p:attrName>style.visibility</p:attrName>
                                        </p:attrNameLst>
                                      </p:cBhvr>
                                      <p:to>
                                        <p:strVal val="visible"/>
                                      </p:to>
                                    </p:set>
                                    <p:anim calcmode="lin" valueType="num">
                                      <p:cBhvr additive="base">
                                        <p:cTn id="98" dur="500" fill="hold"/>
                                        <p:tgtEl>
                                          <p:spTgt spid="47130"/>
                                        </p:tgtEl>
                                        <p:attrNameLst>
                                          <p:attrName>ppt_x</p:attrName>
                                        </p:attrNameLst>
                                      </p:cBhvr>
                                      <p:tavLst>
                                        <p:tav tm="0">
                                          <p:val>
                                            <p:strVal val="0-#ppt_w/2"/>
                                          </p:val>
                                        </p:tav>
                                        <p:tav tm="100000">
                                          <p:val>
                                            <p:strVal val="#ppt_x"/>
                                          </p:val>
                                        </p:tav>
                                      </p:tavLst>
                                    </p:anim>
                                    <p:anim calcmode="lin" valueType="num">
                                      <p:cBhvr additive="base">
                                        <p:cTn id="99" dur="500" fill="hold"/>
                                        <p:tgtEl>
                                          <p:spTgt spid="47130"/>
                                        </p:tgtEl>
                                        <p:attrNameLst>
                                          <p:attrName>ppt_y</p:attrName>
                                        </p:attrNameLst>
                                      </p:cBhvr>
                                      <p:tavLst>
                                        <p:tav tm="0">
                                          <p:val>
                                            <p:strVal val="#ppt_y"/>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8" fill="hold" grpId="0" nodeType="clickEffect">
                                  <p:stCondLst>
                                    <p:cond delay="0"/>
                                  </p:stCondLst>
                                  <p:childTnLst>
                                    <p:set>
                                      <p:cBhvr>
                                        <p:cTn id="103" dur="1" fill="hold">
                                          <p:stCondLst>
                                            <p:cond delay="0"/>
                                          </p:stCondLst>
                                        </p:cTn>
                                        <p:tgtEl>
                                          <p:spTgt spid="47124"/>
                                        </p:tgtEl>
                                        <p:attrNameLst>
                                          <p:attrName>style.visibility</p:attrName>
                                        </p:attrNameLst>
                                      </p:cBhvr>
                                      <p:to>
                                        <p:strVal val="visible"/>
                                      </p:to>
                                    </p:set>
                                    <p:anim calcmode="lin" valueType="num">
                                      <p:cBhvr additive="base">
                                        <p:cTn id="104" dur="500" fill="hold"/>
                                        <p:tgtEl>
                                          <p:spTgt spid="47124"/>
                                        </p:tgtEl>
                                        <p:attrNameLst>
                                          <p:attrName>ppt_x</p:attrName>
                                        </p:attrNameLst>
                                      </p:cBhvr>
                                      <p:tavLst>
                                        <p:tav tm="0">
                                          <p:val>
                                            <p:strVal val="0-#ppt_w/2"/>
                                          </p:val>
                                        </p:tav>
                                        <p:tav tm="100000">
                                          <p:val>
                                            <p:strVal val="#ppt_x"/>
                                          </p:val>
                                        </p:tav>
                                      </p:tavLst>
                                    </p:anim>
                                    <p:anim calcmode="lin" valueType="num">
                                      <p:cBhvr additive="base">
                                        <p:cTn id="105" dur="500" fill="hold"/>
                                        <p:tgtEl>
                                          <p:spTgt spid="47124"/>
                                        </p:tgtEl>
                                        <p:attrNameLst>
                                          <p:attrName>ppt_y</p:attrName>
                                        </p:attrNameLst>
                                      </p:cBhvr>
                                      <p:tavLst>
                                        <p:tav tm="0">
                                          <p:val>
                                            <p:strVal val="#ppt_y"/>
                                          </p:val>
                                        </p:tav>
                                        <p:tav tm="100000">
                                          <p:val>
                                            <p:strVal val="#ppt_y"/>
                                          </p:val>
                                        </p:tav>
                                      </p:tavLst>
                                    </p:anim>
                                  </p:childTnLst>
                                </p:cTn>
                              </p:par>
                            </p:childTnLst>
                          </p:cTn>
                        </p:par>
                        <p:par>
                          <p:cTn id="106" fill="hold" nodeType="afterGroup">
                            <p:stCondLst>
                              <p:cond delay="500"/>
                            </p:stCondLst>
                            <p:childTnLst>
                              <p:par>
                                <p:cTn id="107" presetID="2" presetClass="entr" presetSubtype="8" fill="hold" grpId="0" nodeType="afterEffect">
                                  <p:stCondLst>
                                    <p:cond delay="0"/>
                                  </p:stCondLst>
                                  <p:childTnLst>
                                    <p:set>
                                      <p:cBhvr>
                                        <p:cTn id="108" dur="1" fill="hold">
                                          <p:stCondLst>
                                            <p:cond delay="0"/>
                                          </p:stCondLst>
                                        </p:cTn>
                                        <p:tgtEl>
                                          <p:spTgt spid="47131"/>
                                        </p:tgtEl>
                                        <p:attrNameLst>
                                          <p:attrName>style.visibility</p:attrName>
                                        </p:attrNameLst>
                                      </p:cBhvr>
                                      <p:to>
                                        <p:strVal val="visible"/>
                                      </p:to>
                                    </p:set>
                                    <p:anim calcmode="lin" valueType="num">
                                      <p:cBhvr additive="base">
                                        <p:cTn id="109" dur="500" fill="hold"/>
                                        <p:tgtEl>
                                          <p:spTgt spid="47131"/>
                                        </p:tgtEl>
                                        <p:attrNameLst>
                                          <p:attrName>ppt_x</p:attrName>
                                        </p:attrNameLst>
                                      </p:cBhvr>
                                      <p:tavLst>
                                        <p:tav tm="0">
                                          <p:val>
                                            <p:strVal val="0-#ppt_w/2"/>
                                          </p:val>
                                        </p:tav>
                                        <p:tav tm="100000">
                                          <p:val>
                                            <p:strVal val="#ppt_x"/>
                                          </p:val>
                                        </p:tav>
                                      </p:tavLst>
                                    </p:anim>
                                    <p:anim calcmode="lin" valueType="num">
                                      <p:cBhvr additive="base">
                                        <p:cTn id="110" dur="500" fill="hold"/>
                                        <p:tgtEl>
                                          <p:spTgt spid="47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19" grpId="0" animBg="1"/>
      <p:bldP spid="47120" grpId="0" animBg="1"/>
      <p:bldP spid="47121" grpId="0" animBg="1"/>
      <p:bldP spid="47122" grpId="0" animBg="1"/>
      <p:bldP spid="47123" grpId="0" animBg="1"/>
      <p:bldP spid="47124" grpId="0" animBg="1"/>
      <p:bldP spid="47125" grpId="0" autoUpdateAnimBg="0"/>
      <p:bldP spid="47126" grpId="0" autoUpdateAnimBg="0"/>
      <p:bldP spid="47127" grpId="0" autoUpdateAnimBg="0"/>
      <p:bldP spid="47128" grpId="0" autoUpdateAnimBg="0"/>
      <p:bldP spid="47129" grpId="0" autoUpdateAnimBg="0"/>
      <p:bldP spid="47130" grpId="0" autoUpdateAnimBg="0"/>
      <p:bldP spid="4713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Temperatur</a:t>
            </a:r>
          </a:p>
        </p:txBody>
      </p:sp>
      <p:sp>
        <p:nvSpPr>
          <p:cNvPr id="3" name="Textfeld 2"/>
          <p:cNvSpPr txBox="1"/>
          <p:nvPr/>
        </p:nvSpPr>
        <p:spPr>
          <a:xfrm>
            <a:off x="251520" y="1439238"/>
            <a:ext cx="8712968" cy="4031873"/>
          </a:xfrm>
          <a:prstGeom prst="rect">
            <a:avLst/>
          </a:prstGeom>
          <a:noFill/>
        </p:spPr>
        <p:txBody>
          <a:bodyPr wrap="square" rtlCol="0">
            <a:spAutoFit/>
          </a:bodyPr>
          <a:lstStyle/>
          <a:p>
            <a:pPr marL="457200" indent="-457200">
              <a:buFont typeface="Arial"/>
              <a:buChar char="•"/>
            </a:pPr>
            <a:r>
              <a:rPr lang="de-DE" sz="3200" dirty="0">
                <a:latin typeface="+mn-lt"/>
              </a:rPr>
              <a:t>14 800 000°C Sonneninneres</a:t>
            </a:r>
          </a:p>
          <a:p>
            <a:pPr marL="457200" indent="-457200">
              <a:buFont typeface="Arial"/>
              <a:buChar char="•"/>
            </a:pPr>
            <a:r>
              <a:rPr lang="de-DE" sz="3200" dirty="0">
                <a:latin typeface="+mn-lt"/>
              </a:rPr>
              <a:t>          7 000°C Erdkern</a:t>
            </a:r>
          </a:p>
          <a:p>
            <a:pPr marL="457200" indent="-457200">
              <a:buFont typeface="Arial"/>
              <a:buChar char="•"/>
            </a:pPr>
            <a:r>
              <a:rPr lang="de-DE" sz="3200" dirty="0">
                <a:latin typeface="+mn-lt"/>
              </a:rPr>
              <a:t>          5 500°C Sonnenoberfläche</a:t>
            </a:r>
          </a:p>
          <a:p>
            <a:pPr marL="457200" indent="-457200">
              <a:buFont typeface="Arial"/>
              <a:buChar char="•"/>
            </a:pPr>
            <a:r>
              <a:rPr lang="de-DE" sz="3200" dirty="0">
                <a:latin typeface="+mn-lt"/>
              </a:rPr>
              <a:t>          5 000°C </a:t>
            </a:r>
            <a:r>
              <a:rPr lang="de-DE" sz="3200" dirty="0" err="1">
                <a:latin typeface="+mn-lt"/>
              </a:rPr>
              <a:t>Dicyanoethin</a:t>
            </a:r>
            <a:r>
              <a:rPr lang="de-DE" sz="3200" dirty="0">
                <a:latin typeface="+mn-lt"/>
              </a:rPr>
              <a:t>-Sauerstoff-Flamme</a:t>
            </a:r>
          </a:p>
          <a:p>
            <a:pPr marL="457200" indent="-457200">
              <a:buFont typeface="Arial"/>
              <a:buChar char="•"/>
            </a:pPr>
            <a:r>
              <a:rPr lang="de-DE" sz="3200" dirty="0">
                <a:latin typeface="+mn-lt"/>
              </a:rPr>
              <a:t>          3 000°C Acetylen-Flamme</a:t>
            </a:r>
          </a:p>
          <a:p>
            <a:pPr marL="457200" indent="-457200">
              <a:buFont typeface="Arial"/>
              <a:buChar char="•"/>
            </a:pPr>
            <a:r>
              <a:rPr lang="de-DE" sz="3200" dirty="0">
                <a:latin typeface="+mn-lt"/>
              </a:rPr>
              <a:t>          2 500°C Glühwendel</a:t>
            </a:r>
          </a:p>
          <a:p>
            <a:pPr marL="457200" indent="-457200">
              <a:buFont typeface="Arial"/>
              <a:buChar char="•"/>
            </a:pPr>
            <a:r>
              <a:rPr lang="de-DE" sz="3200" dirty="0">
                <a:latin typeface="+mn-lt"/>
              </a:rPr>
              <a:t>             800°C Streichholzflamme</a:t>
            </a:r>
          </a:p>
          <a:p>
            <a:pPr marL="457200" indent="-457200">
              <a:buFont typeface="Arial"/>
              <a:buChar char="•"/>
            </a:pPr>
            <a:r>
              <a:rPr lang="de-DE" sz="3200" dirty="0">
                <a:latin typeface="+mn-lt"/>
              </a:rPr>
              <a:t>             230°C Bügeleisen (Leinen)</a:t>
            </a:r>
          </a:p>
        </p:txBody>
      </p:sp>
    </p:spTree>
    <p:extLst>
      <p:ext uri="{BB962C8B-B14F-4D97-AF65-F5344CB8AC3E}">
        <p14:creationId xmlns:p14="http://schemas.microsoft.com/office/powerpoint/2010/main" val="24872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Temperaturrekorde</a:t>
            </a:r>
          </a:p>
        </p:txBody>
      </p:sp>
      <p:sp>
        <p:nvSpPr>
          <p:cNvPr id="3" name="Textfeld 2"/>
          <p:cNvSpPr txBox="1"/>
          <p:nvPr/>
        </p:nvSpPr>
        <p:spPr>
          <a:xfrm>
            <a:off x="465049" y="1437885"/>
            <a:ext cx="7998985" cy="3046988"/>
          </a:xfrm>
          <a:prstGeom prst="rect">
            <a:avLst/>
          </a:prstGeom>
          <a:noFill/>
        </p:spPr>
        <p:txBody>
          <a:bodyPr wrap="none" rtlCol="0">
            <a:spAutoFit/>
          </a:bodyPr>
          <a:lstStyle/>
          <a:p>
            <a:pPr marL="457200" indent="-457200">
              <a:buFont typeface="Arial"/>
              <a:buChar char="•"/>
            </a:pPr>
            <a:r>
              <a:rPr lang="de-DE" sz="3200" dirty="0">
                <a:latin typeface="+mn-lt"/>
              </a:rPr>
              <a:t>+56.7°C, 10.07.1913, Death Valley, USA</a:t>
            </a:r>
          </a:p>
          <a:p>
            <a:pPr marL="457200" indent="-457200">
              <a:buFont typeface="Arial"/>
              <a:buChar char="•"/>
            </a:pPr>
            <a:r>
              <a:rPr lang="de-DE" sz="3200" dirty="0">
                <a:latin typeface="+mn-lt"/>
              </a:rPr>
              <a:t>+58,0°C, 13.09.1922, </a:t>
            </a:r>
            <a:r>
              <a:rPr lang="de-DE" sz="3200" dirty="0" err="1">
                <a:latin typeface="+mn-lt"/>
              </a:rPr>
              <a:t>El</a:t>
            </a:r>
            <a:r>
              <a:rPr lang="de-DE" sz="3200" dirty="0">
                <a:latin typeface="+mn-lt"/>
              </a:rPr>
              <a:t> </a:t>
            </a:r>
            <a:r>
              <a:rPr lang="de-DE" sz="3200" dirty="0" err="1">
                <a:latin typeface="+mn-lt"/>
              </a:rPr>
              <a:t>Azizia</a:t>
            </a:r>
            <a:r>
              <a:rPr lang="de-DE" sz="3200" dirty="0">
                <a:latin typeface="+mn-lt"/>
              </a:rPr>
              <a:t>, </a:t>
            </a:r>
            <a:r>
              <a:rPr lang="de-DE" sz="3200" dirty="0" err="1">
                <a:latin typeface="+mn-lt"/>
              </a:rPr>
              <a:t>Lybien</a:t>
            </a:r>
            <a:endParaRPr lang="de-DE" sz="3200" dirty="0">
              <a:latin typeface="+mn-lt"/>
            </a:endParaRPr>
          </a:p>
          <a:p>
            <a:pPr marL="457200" indent="-457200">
              <a:buFont typeface="Arial"/>
              <a:buChar char="•"/>
            </a:pPr>
            <a:r>
              <a:rPr lang="de-DE" sz="3200" dirty="0">
                <a:latin typeface="+mn-lt"/>
              </a:rPr>
              <a:t>+70,7°C, 2005, Wüste </a:t>
            </a:r>
            <a:r>
              <a:rPr lang="de-DE" sz="3200" dirty="0" err="1">
                <a:latin typeface="+mn-lt"/>
              </a:rPr>
              <a:t>Lut</a:t>
            </a:r>
            <a:r>
              <a:rPr lang="de-DE" sz="3200" dirty="0">
                <a:latin typeface="+mn-lt"/>
              </a:rPr>
              <a:t>, Iran</a:t>
            </a:r>
          </a:p>
          <a:p>
            <a:pPr marL="457200" indent="-457200">
              <a:buFont typeface="Arial"/>
              <a:buChar char="•"/>
            </a:pPr>
            <a:r>
              <a:rPr lang="de-DE" sz="3200" dirty="0">
                <a:latin typeface="+mn-lt"/>
              </a:rPr>
              <a:t>–89.2°C, 21.07.1983, russ. Antarktisstation</a:t>
            </a:r>
          </a:p>
          <a:p>
            <a:pPr marL="457200" indent="-457200">
              <a:buFont typeface="Arial"/>
              <a:buChar char="•"/>
            </a:pPr>
            <a:r>
              <a:rPr lang="de-DE" sz="3200" dirty="0">
                <a:latin typeface="+mn-lt"/>
              </a:rPr>
              <a:t>+40.3°C, 08.08.2003, Saarland </a:t>
            </a:r>
          </a:p>
          <a:p>
            <a:pPr marL="457200" indent="-457200">
              <a:buFont typeface="Arial"/>
              <a:buChar char="•"/>
            </a:pPr>
            <a:r>
              <a:rPr lang="de-DE" sz="3200" dirty="0">
                <a:latin typeface="+mn-lt"/>
              </a:rPr>
              <a:t>–45.9°C, 24.12.2001, </a:t>
            </a:r>
            <a:r>
              <a:rPr lang="de-DE" sz="3200" dirty="0" err="1">
                <a:latin typeface="+mn-lt"/>
              </a:rPr>
              <a:t>Funtensee</a:t>
            </a:r>
            <a:r>
              <a:rPr lang="de-DE" sz="3200" dirty="0">
                <a:latin typeface="+mn-lt"/>
              </a:rPr>
              <a:t>, Bayern</a:t>
            </a:r>
          </a:p>
        </p:txBody>
      </p:sp>
    </p:spTree>
    <p:extLst>
      <p:ext uri="{BB962C8B-B14F-4D97-AF65-F5344CB8AC3E}">
        <p14:creationId xmlns:p14="http://schemas.microsoft.com/office/powerpoint/2010/main" val="65026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Luftfeuchtigkeit</a:t>
            </a:r>
          </a:p>
        </p:txBody>
      </p:sp>
      <p:pic>
        <p:nvPicPr>
          <p:cNvPr id="2" name="Bild 1" descr="hE2AB621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1288924"/>
            <a:ext cx="4762500" cy="4772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53250"/>
                                        </p:tgtEl>
                                        <p:attrNameLst>
                                          <p:attrName>style.visibility</p:attrName>
                                        </p:attrNameLst>
                                      </p:cBhvr>
                                      <p:to>
                                        <p:strVal val="visible"/>
                                      </p:to>
                                    </p:set>
                                    <p:animEffect transition="in" filter="barn(outHorizontal)">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Regen-Rekorde</a:t>
            </a:r>
          </a:p>
        </p:txBody>
      </p:sp>
      <p:sp>
        <p:nvSpPr>
          <p:cNvPr id="3" name="Textfeld 2"/>
          <p:cNvSpPr txBox="1"/>
          <p:nvPr/>
        </p:nvSpPr>
        <p:spPr>
          <a:xfrm>
            <a:off x="136406" y="1820754"/>
            <a:ext cx="9007594" cy="1077218"/>
          </a:xfrm>
          <a:prstGeom prst="rect">
            <a:avLst/>
          </a:prstGeom>
          <a:noFill/>
        </p:spPr>
        <p:txBody>
          <a:bodyPr wrap="none" rtlCol="0">
            <a:spAutoFit/>
          </a:bodyPr>
          <a:lstStyle/>
          <a:p>
            <a:pPr marL="457200" indent="-457200">
              <a:buFont typeface="Arial"/>
              <a:buChar char="•"/>
            </a:pPr>
            <a:r>
              <a:rPr lang="de-DE" sz="3200" dirty="0">
                <a:latin typeface="+mn-lt"/>
              </a:rPr>
              <a:t>   312mm/24h: 12./13.08.2002 </a:t>
            </a:r>
            <a:r>
              <a:rPr lang="de-DE" sz="3200" dirty="0" err="1">
                <a:latin typeface="+mn-lt"/>
              </a:rPr>
              <a:t>Zinnwald</a:t>
            </a:r>
            <a:endParaRPr lang="de-DE" sz="3200" dirty="0">
              <a:latin typeface="+mn-lt"/>
            </a:endParaRPr>
          </a:p>
          <a:p>
            <a:pPr marL="457200" indent="-457200">
              <a:buFont typeface="Arial"/>
              <a:buChar char="•"/>
            </a:pPr>
            <a:r>
              <a:rPr lang="de-DE" sz="3200" dirty="0">
                <a:latin typeface="+mn-lt"/>
              </a:rPr>
              <a:t> 1870mm/24h: 15./16.03.1952 </a:t>
            </a:r>
            <a:r>
              <a:rPr lang="de-DE" sz="3200" dirty="0" err="1">
                <a:latin typeface="+mn-lt"/>
              </a:rPr>
              <a:t>Cilaos</a:t>
            </a:r>
            <a:r>
              <a:rPr lang="de-DE" sz="3200" dirty="0">
                <a:latin typeface="+mn-lt"/>
              </a:rPr>
              <a:t> (La </a:t>
            </a:r>
            <a:r>
              <a:rPr lang="de-DE" sz="3200" dirty="0" err="1">
                <a:latin typeface="+mn-lt"/>
              </a:rPr>
              <a:t>Reunion</a:t>
            </a:r>
            <a:r>
              <a:rPr lang="de-DE" sz="3200" dirty="0">
                <a:latin typeface="+mn-lt"/>
              </a:rPr>
              <a:t>)</a:t>
            </a:r>
          </a:p>
        </p:txBody>
      </p:sp>
    </p:spTree>
    <p:extLst>
      <p:ext uri="{BB962C8B-B14F-4D97-AF65-F5344CB8AC3E}">
        <p14:creationId xmlns:p14="http://schemas.microsoft.com/office/powerpoint/2010/main" val="42243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Luftfeuchtigkeit</a:t>
            </a:r>
          </a:p>
        </p:txBody>
      </p:sp>
      <p:pic>
        <p:nvPicPr>
          <p:cNvPr id="53251" name="Picture 3" descr="E:\AB\FLIEGEN\MET\PP-Met\feucht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3188"/>
            <a:ext cx="4460875" cy="5103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2" name="Picture 4" descr="E:\AB\FLIEGEN\MET\PP-Met\feucht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47800"/>
            <a:ext cx="4341813" cy="424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3" name="Text Box 5"/>
          <p:cNvSpPr txBox="1">
            <a:spLocks noChangeArrowheads="1"/>
          </p:cNvSpPr>
          <p:nvPr/>
        </p:nvSpPr>
        <p:spPr bwMode="auto">
          <a:xfrm>
            <a:off x="5334000" y="2438400"/>
            <a:ext cx="3657600"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Der Sättigungsdampfdruck und damit die Menge des maximal in der Luft befindlichen Wasserdampfs ist einzig und allein </a:t>
            </a:r>
            <a:r>
              <a:rPr lang="de-DE" b="1">
                <a:latin typeface="Calibri" charset="0"/>
              </a:rPr>
              <a:t>temperaturabhängig</a:t>
            </a:r>
            <a:r>
              <a:rPr lang="de-DE">
                <a:latin typeface="Calibri" charset="0"/>
              </a:rPr>
              <a:t>!</a:t>
            </a:r>
          </a:p>
        </p:txBody>
      </p:sp>
    </p:spTree>
    <p:extLst>
      <p:ext uri="{BB962C8B-B14F-4D97-AF65-F5344CB8AC3E}">
        <p14:creationId xmlns:p14="http://schemas.microsoft.com/office/powerpoint/2010/main" val="3758973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53250"/>
                                        </p:tgtEl>
                                        <p:attrNameLst>
                                          <p:attrName>style.visibility</p:attrName>
                                        </p:attrNameLst>
                                      </p:cBhvr>
                                      <p:to>
                                        <p:strVal val="visible"/>
                                      </p:to>
                                    </p:set>
                                    <p:animEffect transition="in" filter="barn(outHorizontal)">
                                      <p:cBhvr>
                                        <p:cTn id="7" dur="500"/>
                                        <p:tgtEl>
                                          <p:spTgt spid="53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3251"/>
                                        </p:tgtEl>
                                        <p:attrNameLst>
                                          <p:attrName>style.visibility</p:attrName>
                                        </p:attrNameLst>
                                      </p:cBhvr>
                                      <p:to>
                                        <p:strVal val="visible"/>
                                      </p:to>
                                    </p:set>
                                    <p:animEffect transition="in" filter="randombar(horizontal)">
                                      <p:cBhvr>
                                        <p:cTn id="12" dur="500"/>
                                        <p:tgtEl>
                                          <p:spTgt spid="53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slide(fromBottom)">
                                      <p:cBhvr>
                                        <p:cTn id="17" dur="500"/>
                                        <p:tgtEl>
                                          <p:spTgt spid="532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iterate type="lt">
                                    <p:tmPct val="100000"/>
                                  </p:iterate>
                                  <p:childTnLst>
                                    <p:set>
                                      <p:cBhvr>
                                        <p:cTn id="21" dur="1" fill="hold">
                                          <p:stCondLst>
                                            <p:cond delay="0"/>
                                          </p:stCondLst>
                                        </p:cTn>
                                        <p:tgtEl>
                                          <p:spTgt spid="53253"/>
                                        </p:tgtEl>
                                        <p:attrNameLst>
                                          <p:attrName>style.visibility</p:attrName>
                                        </p:attrNameLst>
                                      </p:cBhvr>
                                      <p:to>
                                        <p:strVal val="visible"/>
                                      </p:to>
                                    </p:set>
                                    <p:anim calcmode="lin" valueType="num">
                                      <p:cBhvr>
                                        <p:cTn id="22" dur="75" fill="hold"/>
                                        <p:tgtEl>
                                          <p:spTgt spid="53253"/>
                                        </p:tgtEl>
                                        <p:attrNameLst>
                                          <p:attrName>ppt_w</p:attrName>
                                        </p:attrNameLst>
                                      </p:cBhvr>
                                      <p:tavLst>
                                        <p:tav tm="0">
                                          <p:val>
                                            <p:fltVal val="0"/>
                                          </p:val>
                                        </p:tav>
                                        <p:tav tm="100000">
                                          <p:val>
                                            <p:strVal val="#ppt_w"/>
                                          </p:val>
                                        </p:tav>
                                      </p:tavLst>
                                    </p:anim>
                                    <p:anim calcmode="lin" valueType="num">
                                      <p:cBhvr>
                                        <p:cTn id="23" dur="75" fill="hold"/>
                                        <p:tgtEl>
                                          <p:spTgt spid="532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Luftfeuchtigkeit</a:t>
            </a:r>
          </a:p>
        </p:txBody>
      </p:sp>
      <p:graphicFrame>
        <p:nvGraphicFramePr>
          <p:cNvPr id="54276" name="Object 2"/>
          <p:cNvGraphicFramePr>
            <a:graphicFrameLocks noChangeAspect="1"/>
          </p:cNvGraphicFramePr>
          <p:nvPr/>
        </p:nvGraphicFramePr>
        <p:xfrm>
          <a:off x="0" y="1905000"/>
          <a:ext cx="9144000" cy="1130300"/>
        </p:xfrm>
        <a:graphic>
          <a:graphicData uri="http://schemas.openxmlformats.org/presentationml/2006/ole">
            <mc:AlternateContent xmlns:mc="http://schemas.openxmlformats.org/markup-compatibility/2006">
              <mc:Choice xmlns:v="urn:schemas-microsoft-com:vml" Requires="v">
                <p:oleObj spid="_x0000_s62531" name="Arbeitsblatt" r:id="rId4" imgW="10515600" imgH="1308100" progId="Excel.Sheet.8">
                  <p:embed/>
                </p:oleObj>
              </mc:Choice>
              <mc:Fallback>
                <p:oleObj name="Arbeitsblatt" r:id="rId4" imgW="10515600" imgH="13081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05000"/>
                        <a:ext cx="9144000" cy="1130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4277" name="Text Box 5"/>
          <p:cNvSpPr txBox="1">
            <a:spLocks noChangeArrowheads="1"/>
          </p:cNvSpPr>
          <p:nvPr/>
        </p:nvSpPr>
        <p:spPr bwMode="auto">
          <a:xfrm>
            <a:off x="2397125" y="3124200"/>
            <a:ext cx="3873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a:latin typeface="Calibri" charset="0"/>
              </a:rPr>
              <a:t>5</a:t>
            </a:r>
            <a:endParaRPr lang="de-DE" sz="1800">
              <a:latin typeface="Calibri" charset="0"/>
            </a:endParaRPr>
          </a:p>
        </p:txBody>
      </p:sp>
      <p:sp>
        <p:nvSpPr>
          <p:cNvPr id="54278" name="Text Box 6"/>
          <p:cNvSpPr txBox="1">
            <a:spLocks noChangeArrowheads="1"/>
          </p:cNvSpPr>
          <p:nvPr/>
        </p:nvSpPr>
        <p:spPr bwMode="auto">
          <a:xfrm>
            <a:off x="2879725" y="3124200"/>
            <a:ext cx="5905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a:latin typeface="Calibri" charset="0"/>
              </a:rPr>
              <a:t>10</a:t>
            </a:r>
          </a:p>
        </p:txBody>
      </p:sp>
      <p:sp>
        <p:nvSpPr>
          <p:cNvPr id="54279" name="Text Box 7"/>
          <p:cNvSpPr txBox="1">
            <a:spLocks noChangeArrowheads="1"/>
          </p:cNvSpPr>
          <p:nvPr/>
        </p:nvSpPr>
        <p:spPr bwMode="auto">
          <a:xfrm>
            <a:off x="3733800" y="3124200"/>
            <a:ext cx="5905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a:latin typeface="Calibri" charset="0"/>
              </a:rPr>
              <a:t>15</a:t>
            </a:r>
            <a:endParaRPr lang="de-DE" sz="1800">
              <a:latin typeface="Calibri" charset="0"/>
            </a:endParaRPr>
          </a:p>
        </p:txBody>
      </p:sp>
      <p:sp>
        <p:nvSpPr>
          <p:cNvPr id="54280" name="Text Box 8"/>
          <p:cNvSpPr txBox="1">
            <a:spLocks noChangeArrowheads="1"/>
          </p:cNvSpPr>
          <p:nvPr/>
        </p:nvSpPr>
        <p:spPr bwMode="auto">
          <a:xfrm>
            <a:off x="4800600" y="3124200"/>
            <a:ext cx="5905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a:latin typeface="Calibri" charset="0"/>
              </a:rPr>
              <a:t>20</a:t>
            </a:r>
          </a:p>
        </p:txBody>
      </p:sp>
      <p:sp>
        <p:nvSpPr>
          <p:cNvPr id="54281" name="Text Box 9"/>
          <p:cNvSpPr txBox="1">
            <a:spLocks noChangeArrowheads="1"/>
          </p:cNvSpPr>
          <p:nvPr/>
        </p:nvSpPr>
        <p:spPr bwMode="auto">
          <a:xfrm>
            <a:off x="5715000" y="3124200"/>
            <a:ext cx="5905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a:latin typeface="Calibri" charset="0"/>
              </a:rPr>
              <a:t>25</a:t>
            </a:r>
            <a:endParaRPr lang="de-DE" sz="1800">
              <a:latin typeface="Calibri" charset="0"/>
            </a:endParaRPr>
          </a:p>
        </p:txBody>
      </p:sp>
      <p:sp>
        <p:nvSpPr>
          <p:cNvPr id="54282" name="Text Box 10"/>
          <p:cNvSpPr txBox="1">
            <a:spLocks noChangeArrowheads="1"/>
          </p:cNvSpPr>
          <p:nvPr/>
        </p:nvSpPr>
        <p:spPr bwMode="auto">
          <a:xfrm>
            <a:off x="6629400" y="3124200"/>
            <a:ext cx="5905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a:latin typeface="Calibri" charset="0"/>
              </a:rPr>
              <a:t>30</a:t>
            </a:r>
            <a:endParaRPr lang="de-DE" sz="1800">
              <a:latin typeface="Calibri" charset="0"/>
            </a:endParaRPr>
          </a:p>
        </p:txBody>
      </p:sp>
      <p:sp>
        <p:nvSpPr>
          <p:cNvPr id="54283" name="Text Box 11"/>
          <p:cNvSpPr txBox="1">
            <a:spLocks noChangeArrowheads="1"/>
          </p:cNvSpPr>
          <p:nvPr/>
        </p:nvSpPr>
        <p:spPr bwMode="auto">
          <a:xfrm>
            <a:off x="7519988" y="3124200"/>
            <a:ext cx="938212"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a:latin typeface="Calibri" charset="0"/>
              </a:rPr>
              <a:t>g/m³</a:t>
            </a:r>
            <a:endParaRPr lang="de-DE" sz="1800">
              <a:latin typeface="Calibri" charset="0"/>
            </a:endParaRPr>
          </a:p>
        </p:txBody>
      </p:sp>
      <p:sp>
        <p:nvSpPr>
          <p:cNvPr id="54284" name="Text Box 12"/>
          <p:cNvSpPr txBox="1">
            <a:spLocks noChangeArrowheads="1"/>
          </p:cNvSpPr>
          <p:nvPr/>
        </p:nvSpPr>
        <p:spPr bwMode="auto">
          <a:xfrm>
            <a:off x="0" y="3124200"/>
            <a:ext cx="248761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a:latin typeface="Calibri" charset="0"/>
              </a:rPr>
              <a:t>max. Feuchte:</a:t>
            </a:r>
            <a:endParaRPr lang="de-DE" sz="1800">
              <a:latin typeface="Calibri" charset="0"/>
            </a:endParaRPr>
          </a:p>
        </p:txBody>
      </p:sp>
      <p:sp>
        <p:nvSpPr>
          <p:cNvPr id="54285" name="Text Box 13"/>
          <p:cNvSpPr txBox="1">
            <a:spLocks noChangeArrowheads="1"/>
          </p:cNvSpPr>
          <p:nvPr/>
        </p:nvSpPr>
        <p:spPr bwMode="auto">
          <a:xfrm>
            <a:off x="157163" y="3886200"/>
            <a:ext cx="23304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a:latin typeface="Calibri" charset="0"/>
              </a:rPr>
              <a:t>abs. Feuchte:</a:t>
            </a:r>
            <a:endParaRPr lang="de-DE" sz="1800">
              <a:latin typeface="Calibri" charset="0"/>
            </a:endParaRPr>
          </a:p>
        </p:txBody>
      </p:sp>
      <p:sp>
        <p:nvSpPr>
          <p:cNvPr id="54286" name="Text Box 14"/>
          <p:cNvSpPr txBox="1">
            <a:spLocks noChangeArrowheads="1"/>
          </p:cNvSpPr>
          <p:nvPr/>
        </p:nvSpPr>
        <p:spPr bwMode="auto">
          <a:xfrm>
            <a:off x="2879725" y="3886200"/>
            <a:ext cx="5578475" cy="155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a:latin typeface="Calibri" charset="0"/>
              </a:rPr>
              <a:t>Die tatsächlich in der Luft enthaltene Wasserdampfmenge, ausgedrückt in g/m³</a:t>
            </a:r>
            <a:endParaRPr lang="de-DE" sz="180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54274"/>
                                        </p:tgtEl>
                                        <p:attrNameLst>
                                          <p:attrName>style.visibility</p:attrName>
                                        </p:attrNameLst>
                                      </p:cBhvr>
                                      <p:to>
                                        <p:strVal val="visible"/>
                                      </p:to>
                                    </p:set>
                                    <p:animEffect transition="in" filter="barn(outHorizontal)">
                                      <p:cBhvr>
                                        <p:cTn id="7" dur="5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54276"/>
                                        </p:tgtEl>
                                        <p:attrNameLst>
                                          <p:attrName>style.visibility</p:attrName>
                                        </p:attrNameLst>
                                      </p:cBhvr>
                                      <p:to>
                                        <p:strVal val="visible"/>
                                      </p:to>
                                    </p:set>
                                    <p:anim calcmode="lin" valueType="num">
                                      <p:cBhvr>
                                        <p:cTn id="12" dur="500" fill="hold"/>
                                        <p:tgtEl>
                                          <p:spTgt spid="54276"/>
                                        </p:tgtEl>
                                        <p:attrNameLst>
                                          <p:attrName>ppt_x</p:attrName>
                                        </p:attrNameLst>
                                      </p:cBhvr>
                                      <p:tavLst>
                                        <p:tav tm="0">
                                          <p:val>
                                            <p:strVal val="#ppt_x-#ppt_w/2"/>
                                          </p:val>
                                        </p:tav>
                                        <p:tav tm="100000">
                                          <p:val>
                                            <p:strVal val="#ppt_x"/>
                                          </p:val>
                                        </p:tav>
                                      </p:tavLst>
                                    </p:anim>
                                    <p:anim calcmode="lin" valueType="num">
                                      <p:cBhvr>
                                        <p:cTn id="13" dur="500" fill="hold"/>
                                        <p:tgtEl>
                                          <p:spTgt spid="54276"/>
                                        </p:tgtEl>
                                        <p:attrNameLst>
                                          <p:attrName>ppt_y</p:attrName>
                                        </p:attrNameLst>
                                      </p:cBhvr>
                                      <p:tavLst>
                                        <p:tav tm="0">
                                          <p:val>
                                            <p:strVal val="#ppt_y"/>
                                          </p:val>
                                        </p:tav>
                                        <p:tav tm="100000">
                                          <p:val>
                                            <p:strVal val="#ppt_y"/>
                                          </p:val>
                                        </p:tav>
                                      </p:tavLst>
                                    </p:anim>
                                    <p:anim calcmode="lin" valueType="num">
                                      <p:cBhvr>
                                        <p:cTn id="14" dur="500" fill="hold"/>
                                        <p:tgtEl>
                                          <p:spTgt spid="54276"/>
                                        </p:tgtEl>
                                        <p:attrNameLst>
                                          <p:attrName>ppt_w</p:attrName>
                                        </p:attrNameLst>
                                      </p:cBhvr>
                                      <p:tavLst>
                                        <p:tav tm="0">
                                          <p:val>
                                            <p:fltVal val="0"/>
                                          </p:val>
                                        </p:tav>
                                        <p:tav tm="100000">
                                          <p:val>
                                            <p:strVal val="#ppt_w"/>
                                          </p:val>
                                        </p:tav>
                                      </p:tavLst>
                                    </p:anim>
                                    <p:anim calcmode="lin" valueType="num">
                                      <p:cBhvr>
                                        <p:cTn id="15" dur="500" fill="hold"/>
                                        <p:tgtEl>
                                          <p:spTgt spid="54276"/>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23" presetClass="entr" presetSubtype="16" fill="hold" grpId="0" nodeType="afterEffect">
                                  <p:stCondLst>
                                    <p:cond delay="3000"/>
                                  </p:stCondLst>
                                  <p:childTnLst>
                                    <p:set>
                                      <p:cBhvr>
                                        <p:cTn id="18" dur="1" fill="hold">
                                          <p:stCondLst>
                                            <p:cond delay="0"/>
                                          </p:stCondLst>
                                        </p:cTn>
                                        <p:tgtEl>
                                          <p:spTgt spid="54277"/>
                                        </p:tgtEl>
                                        <p:attrNameLst>
                                          <p:attrName>style.visibility</p:attrName>
                                        </p:attrNameLst>
                                      </p:cBhvr>
                                      <p:to>
                                        <p:strVal val="visible"/>
                                      </p:to>
                                    </p:set>
                                    <p:anim calcmode="lin" valueType="num">
                                      <p:cBhvr>
                                        <p:cTn id="19" dur="500" fill="hold"/>
                                        <p:tgtEl>
                                          <p:spTgt spid="54277"/>
                                        </p:tgtEl>
                                        <p:attrNameLst>
                                          <p:attrName>ppt_w</p:attrName>
                                        </p:attrNameLst>
                                      </p:cBhvr>
                                      <p:tavLst>
                                        <p:tav tm="0">
                                          <p:val>
                                            <p:fltVal val="0"/>
                                          </p:val>
                                        </p:tav>
                                        <p:tav tm="100000">
                                          <p:val>
                                            <p:strVal val="#ppt_w"/>
                                          </p:val>
                                        </p:tav>
                                      </p:tavLst>
                                    </p:anim>
                                    <p:anim calcmode="lin" valueType="num">
                                      <p:cBhvr>
                                        <p:cTn id="20" dur="500" fill="hold"/>
                                        <p:tgtEl>
                                          <p:spTgt spid="54277"/>
                                        </p:tgtEl>
                                        <p:attrNameLst>
                                          <p:attrName>ppt_h</p:attrName>
                                        </p:attrNameLst>
                                      </p:cBhvr>
                                      <p:tavLst>
                                        <p:tav tm="0">
                                          <p:val>
                                            <p:fltVal val="0"/>
                                          </p:val>
                                        </p:tav>
                                        <p:tav tm="100000">
                                          <p:val>
                                            <p:strVal val="#ppt_h"/>
                                          </p:val>
                                        </p:tav>
                                      </p:tavLst>
                                    </p:anim>
                                  </p:childTnLst>
                                </p:cTn>
                              </p:par>
                            </p:childTnLst>
                          </p:cTn>
                        </p:par>
                        <p:par>
                          <p:cTn id="21" fill="hold" nodeType="afterGroup">
                            <p:stCondLst>
                              <p:cond delay="4000"/>
                            </p:stCondLst>
                            <p:childTnLst>
                              <p:par>
                                <p:cTn id="22" presetID="23" presetClass="entr" presetSubtype="16" fill="hold" grpId="0" nodeType="afterEffect">
                                  <p:stCondLst>
                                    <p:cond delay="0"/>
                                  </p:stCondLst>
                                  <p:childTnLst>
                                    <p:set>
                                      <p:cBhvr>
                                        <p:cTn id="23" dur="1" fill="hold">
                                          <p:stCondLst>
                                            <p:cond delay="0"/>
                                          </p:stCondLst>
                                        </p:cTn>
                                        <p:tgtEl>
                                          <p:spTgt spid="54278"/>
                                        </p:tgtEl>
                                        <p:attrNameLst>
                                          <p:attrName>style.visibility</p:attrName>
                                        </p:attrNameLst>
                                      </p:cBhvr>
                                      <p:to>
                                        <p:strVal val="visible"/>
                                      </p:to>
                                    </p:set>
                                    <p:anim calcmode="lin" valueType="num">
                                      <p:cBhvr>
                                        <p:cTn id="24" dur="500" fill="hold"/>
                                        <p:tgtEl>
                                          <p:spTgt spid="54278"/>
                                        </p:tgtEl>
                                        <p:attrNameLst>
                                          <p:attrName>ppt_w</p:attrName>
                                        </p:attrNameLst>
                                      </p:cBhvr>
                                      <p:tavLst>
                                        <p:tav tm="0">
                                          <p:val>
                                            <p:fltVal val="0"/>
                                          </p:val>
                                        </p:tav>
                                        <p:tav tm="100000">
                                          <p:val>
                                            <p:strVal val="#ppt_w"/>
                                          </p:val>
                                        </p:tav>
                                      </p:tavLst>
                                    </p:anim>
                                    <p:anim calcmode="lin" valueType="num">
                                      <p:cBhvr>
                                        <p:cTn id="25" dur="500" fill="hold"/>
                                        <p:tgtEl>
                                          <p:spTgt spid="54278"/>
                                        </p:tgtEl>
                                        <p:attrNameLst>
                                          <p:attrName>ppt_h</p:attrName>
                                        </p:attrNameLst>
                                      </p:cBhvr>
                                      <p:tavLst>
                                        <p:tav tm="0">
                                          <p:val>
                                            <p:fltVal val="0"/>
                                          </p:val>
                                        </p:tav>
                                        <p:tav tm="100000">
                                          <p:val>
                                            <p:strVal val="#ppt_h"/>
                                          </p:val>
                                        </p:tav>
                                      </p:tavLst>
                                    </p:anim>
                                  </p:childTnLst>
                                </p:cTn>
                              </p:par>
                            </p:childTnLst>
                          </p:cTn>
                        </p:par>
                        <p:par>
                          <p:cTn id="26" fill="hold" nodeType="afterGroup">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54279"/>
                                        </p:tgtEl>
                                        <p:attrNameLst>
                                          <p:attrName>style.visibility</p:attrName>
                                        </p:attrNameLst>
                                      </p:cBhvr>
                                      <p:to>
                                        <p:strVal val="visible"/>
                                      </p:to>
                                    </p:set>
                                    <p:anim calcmode="lin" valueType="num">
                                      <p:cBhvr>
                                        <p:cTn id="29" dur="500" fill="hold"/>
                                        <p:tgtEl>
                                          <p:spTgt spid="54279"/>
                                        </p:tgtEl>
                                        <p:attrNameLst>
                                          <p:attrName>ppt_w</p:attrName>
                                        </p:attrNameLst>
                                      </p:cBhvr>
                                      <p:tavLst>
                                        <p:tav tm="0">
                                          <p:val>
                                            <p:fltVal val="0"/>
                                          </p:val>
                                        </p:tav>
                                        <p:tav tm="100000">
                                          <p:val>
                                            <p:strVal val="#ppt_w"/>
                                          </p:val>
                                        </p:tav>
                                      </p:tavLst>
                                    </p:anim>
                                    <p:anim calcmode="lin" valueType="num">
                                      <p:cBhvr>
                                        <p:cTn id="30" dur="500" fill="hold"/>
                                        <p:tgtEl>
                                          <p:spTgt spid="54279"/>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0"/>
                            </p:stCondLst>
                            <p:childTnLst>
                              <p:par>
                                <p:cTn id="32" presetID="23" presetClass="entr" presetSubtype="16" fill="hold" grpId="0" nodeType="afterEffect">
                                  <p:stCondLst>
                                    <p:cond delay="0"/>
                                  </p:stCondLst>
                                  <p:childTnLst>
                                    <p:set>
                                      <p:cBhvr>
                                        <p:cTn id="33" dur="1" fill="hold">
                                          <p:stCondLst>
                                            <p:cond delay="0"/>
                                          </p:stCondLst>
                                        </p:cTn>
                                        <p:tgtEl>
                                          <p:spTgt spid="54280"/>
                                        </p:tgtEl>
                                        <p:attrNameLst>
                                          <p:attrName>style.visibility</p:attrName>
                                        </p:attrNameLst>
                                      </p:cBhvr>
                                      <p:to>
                                        <p:strVal val="visible"/>
                                      </p:to>
                                    </p:set>
                                    <p:anim calcmode="lin" valueType="num">
                                      <p:cBhvr>
                                        <p:cTn id="34" dur="500" fill="hold"/>
                                        <p:tgtEl>
                                          <p:spTgt spid="54280"/>
                                        </p:tgtEl>
                                        <p:attrNameLst>
                                          <p:attrName>ppt_w</p:attrName>
                                        </p:attrNameLst>
                                      </p:cBhvr>
                                      <p:tavLst>
                                        <p:tav tm="0">
                                          <p:val>
                                            <p:fltVal val="0"/>
                                          </p:val>
                                        </p:tav>
                                        <p:tav tm="100000">
                                          <p:val>
                                            <p:strVal val="#ppt_w"/>
                                          </p:val>
                                        </p:tav>
                                      </p:tavLst>
                                    </p:anim>
                                    <p:anim calcmode="lin" valueType="num">
                                      <p:cBhvr>
                                        <p:cTn id="35" dur="500" fill="hold"/>
                                        <p:tgtEl>
                                          <p:spTgt spid="54280"/>
                                        </p:tgtEl>
                                        <p:attrNameLst>
                                          <p:attrName>ppt_h</p:attrName>
                                        </p:attrNameLst>
                                      </p:cBhvr>
                                      <p:tavLst>
                                        <p:tav tm="0">
                                          <p:val>
                                            <p:fltVal val="0"/>
                                          </p:val>
                                        </p:tav>
                                        <p:tav tm="100000">
                                          <p:val>
                                            <p:strVal val="#ppt_h"/>
                                          </p:val>
                                        </p:tav>
                                      </p:tavLst>
                                    </p:anim>
                                  </p:childTnLst>
                                </p:cTn>
                              </p:par>
                            </p:childTnLst>
                          </p:cTn>
                        </p:par>
                        <p:par>
                          <p:cTn id="36" fill="hold" nodeType="afterGroup">
                            <p:stCondLst>
                              <p:cond delay="5500"/>
                            </p:stCondLst>
                            <p:childTnLst>
                              <p:par>
                                <p:cTn id="37" presetID="23" presetClass="entr" presetSubtype="16" fill="hold" grpId="0" nodeType="afterEffect">
                                  <p:stCondLst>
                                    <p:cond delay="0"/>
                                  </p:stCondLst>
                                  <p:childTnLst>
                                    <p:set>
                                      <p:cBhvr>
                                        <p:cTn id="38" dur="1" fill="hold">
                                          <p:stCondLst>
                                            <p:cond delay="0"/>
                                          </p:stCondLst>
                                        </p:cTn>
                                        <p:tgtEl>
                                          <p:spTgt spid="54281"/>
                                        </p:tgtEl>
                                        <p:attrNameLst>
                                          <p:attrName>style.visibility</p:attrName>
                                        </p:attrNameLst>
                                      </p:cBhvr>
                                      <p:to>
                                        <p:strVal val="visible"/>
                                      </p:to>
                                    </p:set>
                                    <p:anim calcmode="lin" valueType="num">
                                      <p:cBhvr>
                                        <p:cTn id="39" dur="500" fill="hold"/>
                                        <p:tgtEl>
                                          <p:spTgt spid="54281"/>
                                        </p:tgtEl>
                                        <p:attrNameLst>
                                          <p:attrName>ppt_w</p:attrName>
                                        </p:attrNameLst>
                                      </p:cBhvr>
                                      <p:tavLst>
                                        <p:tav tm="0">
                                          <p:val>
                                            <p:fltVal val="0"/>
                                          </p:val>
                                        </p:tav>
                                        <p:tav tm="100000">
                                          <p:val>
                                            <p:strVal val="#ppt_w"/>
                                          </p:val>
                                        </p:tav>
                                      </p:tavLst>
                                    </p:anim>
                                    <p:anim calcmode="lin" valueType="num">
                                      <p:cBhvr>
                                        <p:cTn id="40" dur="500" fill="hold"/>
                                        <p:tgtEl>
                                          <p:spTgt spid="54281"/>
                                        </p:tgtEl>
                                        <p:attrNameLst>
                                          <p:attrName>ppt_h</p:attrName>
                                        </p:attrNameLst>
                                      </p:cBhvr>
                                      <p:tavLst>
                                        <p:tav tm="0">
                                          <p:val>
                                            <p:fltVal val="0"/>
                                          </p:val>
                                        </p:tav>
                                        <p:tav tm="100000">
                                          <p:val>
                                            <p:strVal val="#ppt_h"/>
                                          </p:val>
                                        </p:tav>
                                      </p:tavLst>
                                    </p:anim>
                                  </p:childTnLst>
                                </p:cTn>
                              </p:par>
                            </p:childTnLst>
                          </p:cTn>
                        </p:par>
                        <p:par>
                          <p:cTn id="41" fill="hold" nodeType="afterGroup">
                            <p:stCondLst>
                              <p:cond delay="6000"/>
                            </p:stCondLst>
                            <p:childTnLst>
                              <p:par>
                                <p:cTn id="42" presetID="23" presetClass="entr" presetSubtype="16" fill="hold" grpId="0" nodeType="afterEffect">
                                  <p:stCondLst>
                                    <p:cond delay="0"/>
                                  </p:stCondLst>
                                  <p:childTnLst>
                                    <p:set>
                                      <p:cBhvr>
                                        <p:cTn id="43" dur="1" fill="hold">
                                          <p:stCondLst>
                                            <p:cond delay="0"/>
                                          </p:stCondLst>
                                        </p:cTn>
                                        <p:tgtEl>
                                          <p:spTgt spid="54282"/>
                                        </p:tgtEl>
                                        <p:attrNameLst>
                                          <p:attrName>style.visibility</p:attrName>
                                        </p:attrNameLst>
                                      </p:cBhvr>
                                      <p:to>
                                        <p:strVal val="visible"/>
                                      </p:to>
                                    </p:set>
                                    <p:anim calcmode="lin" valueType="num">
                                      <p:cBhvr>
                                        <p:cTn id="44" dur="500" fill="hold"/>
                                        <p:tgtEl>
                                          <p:spTgt spid="54282"/>
                                        </p:tgtEl>
                                        <p:attrNameLst>
                                          <p:attrName>ppt_w</p:attrName>
                                        </p:attrNameLst>
                                      </p:cBhvr>
                                      <p:tavLst>
                                        <p:tav tm="0">
                                          <p:val>
                                            <p:fltVal val="0"/>
                                          </p:val>
                                        </p:tav>
                                        <p:tav tm="100000">
                                          <p:val>
                                            <p:strVal val="#ppt_w"/>
                                          </p:val>
                                        </p:tav>
                                      </p:tavLst>
                                    </p:anim>
                                    <p:anim calcmode="lin" valueType="num">
                                      <p:cBhvr>
                                        <p:cTn id="45" dur="500" fill="hold"/>
                                        <p:tgtEl>
                                          <p:spTgt spid="54282"/>
                                        </p:tgtEl>
                                        <p:attrNameLst>
                                          <p:attrName>ppt_h</p:attrName>
                                        </p:attrNameLst>
                                      </p:cBhvr>
                                      <p:tavLst>
                                        <p:tav tm="0">
                                          <p:val>
                                            <p:fltVal val="0"/>
                                          </p:val>
                                        </p:tav>
                                        <p:tav tm="100000">
                                          <p:val>
                                            <p:strVal val="#ppt_h"/>
                                          </p:val>
                                        </p:tav>
                                      </p:tavLst>
                                    </p:anim>
                                  </p:childTnLst>
                                </p:cTn>
                              </p:par>
                            </p:childTnLst>
                          </p:cTn>
                        </p:par>
                        <p:par>
                          <p:cTn id="46" fill="hold" nodeType="afterGroup">
                            <p:stCondLst>
                              <p:cond delay="6500"/>
                            </p:stCondLst>
                            <p:childTnLst>
                              <p:par>
                                <p:cTn id="47" presetID="23" presetClass="entr" presetSubtype="16" fill="hold" grpId="0" nodeType="afterEffect">
                                  <p:stCondLst>
                                    <p:cond delay="0"/>
                                  </p:stCondLst>
                                  <p:childTnLst>
                                    <p:set>
                                      <p:cBhvr>
                                        <p:cTn id="48" dur="1" fill="hold">
                                          <p:stCondLst>
                                            <p:cond delay="0"/>
                                          </p:stCondLst>
                                        </p:cTn>
                                        <p:tgtEl>
                                          <p:spTgt spid="54283"/>
                                        </p:tgtEl>
                                        <p:attrNameLst>
                                          <p:attrName>style.visibility</p:attrName>
                                        </p:attrNameLst>
                                      </p:cBhvr>
                                      <p:to>
                                        <p:strVal val="visible"/>
                                      </p:to>
                                    </p:set>
                                    <p:anim calcmode="lin" valueType="num">
                                      <p:cBhvr>
                                        <p:cTn id="49" dur="500" fill="hold"/>
                                        <p:tgtEl>
                                          <p:spTgt spid="54283"/>
                                        </p:tgtEl>
                                        <p:attrNameLst>
                                          <p:attrName>ppt_w</p:attrName>
                                        </p:attrNameLst>
                                      </p:cBhvr>
                                      <p:tavLst>
                                        <p:tav tm="0">
                                          <p:val>
                                            <p:fltVal val="0"/>
                                          </p:val>
                                        </p:tav>
                                        <p:tav tm="100000">
                                          <p:val>
                                            <p:strVal val="#ppt_w"/>
                                          </p:val>
                                        </p:tav>
                                      </p:tavLst>
                                    </p:anim>
                                    <p:anim calcmode="lin" valueType="num">
                                      <p:cBhvr>
                                        <p:cTn id="50" dur="500" fill="hold"/>
                                        <p:tgtEl>
                                          <p:spTgt spid="54283"/>
                                        </p:tgtEl>
                                        <p:attrNameLst>
                                          <p:attrName>ppt_h</p:attrName>
                                        </p:attrNameLst>
                                      </p:cBhvr>
                                      <p:tavLst>
                                        <p:tav tm="0">
                                          <p:val>
                                            <p:fltVal val="0"/>
                                          </p:val>
                                        </p:tav>
                                        <p:tav tm="100000">
                                          <p:val>
                                            <p:strVal val="#ppt_h"/>
                                          </p:val>
                                        </p:tav>
                                      </p:tavLst>
                                    </p:anim>
                                  </p:childTnLst>
                                </p:cTn>
                              </p:par>
                            </p:childTnLst>
                          </p:cTn>
                        </p:par>
                        <p:par>
                          <p:cTn id="51" fill="hold" nodeType="afterGroup">
                            <p:stCondLst>
                              <p:cond delay="7000"/>
                            </p:stCondLst>
                            <p:childTnLst>
                              <p:par>
                                <p:cTn id="52" presetID="9" presetClass="entr" presetSubtype="0" fill="hold" grpId="0" nodeType="afterEffect">
                                  <p:stCondLst>
                                    <p:cond delay="2000"/>
                                  </p:stCondLst>
                                  <p:childTnLst>
                                    <p:set>
                                      <p:cBhvr>
                                        <p:cTn id="53" dur="1" fill="hold">
                                          <p:stCondLst>
                                            <p:cond delay="0"/>
                                          </p:stCondLst>
                                        </p:cTn>
                                        <p:tgtEl>
                                          <p:spTgt spid="54284"/>
                                        </p:tgtEl>
                                        <p:attrNameLst>
                                          <p:attrName>style.visibility</p:attrName>
                                        </p:attrNameLst>
                                      </p:cBhvr>
                                      <p:to>
                                        <p:strVal val="visible"/>
                                      </p:to>
                                    </p:set>
                                    <p:animEffect transition="in" filter="dissolve">
                                      <p:cBhvr>
                                        <p:cTn id="54" dur="500"/>
                                        <p:tgtEl>
                                          <p:spTgt spid="5428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54285"/>
                                        </p:tgtEl>
                                        <p:attrNameLst>
                                          <p:attrName>style.visibility</p:attrName>
                                        </p:attrNameLst>
                                      </p:cBhvr>
                                      <p:to>
                                        <p:strVal val="visible"/>
                                      </p:to>
                                    </p:set>
                                    <p:anim calcmode="lin" valueType="num">
                                      <p:cBhvr>
                                        <p:cTn id="59" dur="1000" fill="hold"/>
                                        <p:tgtEl>
                                          <p:spTgt spid="54285"/>
                                        </p:tgtEl>
                                        <p:attrNameLst>
                                          <p:attrName>ppt_w</p:attrName>
                                        </p:attrNameLst>
                                      </p:cBhvr>
                                      <p:tavLst>
                                        <p:tav tm="0">
                                          <p:val>
                                            <p:fltVal val="0"/>
                                          </p:val>
                                        </p:tav>
                                        <p:tav tm="100000">
                                          <p:val>
                                            <p:strVal val="#ppt_w"/>
                                          </p:val>
                                        </p:tav>
                                      </p:tavLst>
                                    </p:anim>
                                    <p:anim calcmode="lin" valueType="num">
                                      <p:cBhvr>
                                        <p:cTn id="60" dur="1000" fill="hold"/>
                                        <p:tgtEl>
                                          <p:spTgt spid="54285"/>
                                        </p:tgtEl>
                                        <p:attrNameLst>
                                          <p:attrName>ppt_h</p:attrName>
                                        </p:attrNameLst>
                                      </p:cBhvr>
                                      <p:tavLst>
                                        <p:tav tm="0">
                                          <p:val>
                                            <p:fltVal val="0"/>
                                          </p:val>
                                        </p:tav>
                                        <p:tav tm="100000">
                                          <p:val>
                                            <p:strVal val="#ppt_h"/>
                                          </p:val>
                                        </p:tav>
                                      </p:tavLst>
                                    </p:anim>
                                    <p:anim calcmode="lin" valueType="num">
                                      <p:cBhvr>
                                        <p:cTn id="61" dur="1000" fill="hold"/>
                                        <p:tgtEl>
                                          <p:spTgt spid="54285"/>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542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grpId="0" nodeType="clickEffect">
                                  <p:stCondLst>
                                    <p:cond delay="0"/>
                                  </p:stCondLst>
                                  <p:iterate type="lt">
                                    <p:tmPct val="100000"/>
                                  </p:iterate>
                                  <p:childTnLst>
                                    <p:set>
                                      <p:cBhvr>
                                        <p:cTn id="66" dur="1" fill="hold">
                                          <p:stCondLst>
                                            <p:cond delay="0"/>
                                          </p:stCondLst>
                                        </p:cTn>
                                        <p:tgtEl>
                                          <p:spTgt spid="54286"/>
                                        </p:tgtEl>
                                        <p:attrNameLst>
                                          <p:attrName>style.visibility</p:attrName>
                                        </p:attrNameLst>
                                      </p:cBhvr>
                                      <p:to>
                                        <p:strVal val="visible"/>
                                      </p:to>
                                    </p:set>
                                    <p:anim calcmode="lin" valueType="num">
                                      <p:cBhvr>
                                        <p:cTn id="67" dur="75" fill="hold"/>
                                        <p:tgtEl>
                                          <p:spTgt spid="54286"/>
                                        </p:tgtEl>
                                        <p:attrNameLst>
                                          <p:attrName>ppt_w</p:attrName>
                                        </p:attrNameLst>
                                      </p:cBhvr>
                                      <p:tavLst>
                                        <p:tav tm="0">
                                          <p:val>
                                            <p:fltVal val="0"/>
                                          </p:val>
                                        </p:tav>
                                        <p:tav tm="100000">
                                          <p:val>
                                            <p:strVal val="#ppt_w"/>
                                          </p:val>
                                        </p:tav>
                                      </p:tavLst>
                                    </p:anim>
                                    <p:anim calcmode="lin" valueType="num">
                                      <p:cBhvr>
                                        <p:cTn id="68" dur="75" fill="hold"/>
                                        <p:tgtEl>
                                          <p:spTgt spid="542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7" grpId="0" autoUpdateAnimBg="0"/>
      <p:bldP spid="54278" grpId="0" autoUpdateAnimBg="0"/>
      <p:bldP spid="54279" grpId="0" autoUpdateAnimBg="0"/>
      <p:bldP spid="54280" grpId="0" autoUpdateAnimBg="0"/>
      <p:bldP spid="54281" grpId="0" autoUpdateAnimBg="0"/>
      <p:bldP spid="54282" grpId="0" autoUpdateAnimBg="0"/>
      <p:bldP spid="54283" grpId="0" autoUpdateAnimBg="0"/>
      <p:bldP spid="54284" grpId="0" autoUpdateAnimBg="0"/>
      <p:bldP spid="54285" grpId="0" autoUpdateAnimBg="0"/>
      <p:bldP spid="5428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Luftfeuchtigkeit</a:t>
            </a:r>
          </a:p>
        </p:txBody>
      </p:sp>
      <p:sp>
        <p:nvSpPr>
          <p:cNvPr id="55299" name="Text Box 3"/>
          <p:cNvSpPr txBox="1">
            <a:spLocks noChangeArrowheads="1"/>
          </p:cNvSpPr>
          <p:nvPr/>
        </p:nvSpPr>
        <p:spPr bwMode="auto">
          <a:xfrm>
            <a:off x="838200" y="1981200"/>
            <a:ext cx="80597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Beispiel: In Luft von 25°C sind 15 g/m³ Wasserdampf enthalten.</a:t>
            </a:r>
            <a:endParaRPr lang="de-DE" sz="1800">
              <a:latin typeface="Calibri" charset="0"/>
            </a:endParaRPr>
          </a:p>
        </p:txBody>
      </p:sp>
      <p:sp>
        <p:nvSpPr>
          <p:cNvPr id="55300" name="Text Box 4"/>
          <p:cNvSpPr txBox="1">
            <a:spLocks noChangeArrowheads="1"/>
          </p:cNvSpPr>
          <p:nvPr/>
        </p:nvSpPr>
        <p:spPr bwMode="auto">
          <a:xfrm>
            <a:off x="2057400" y="2514600"/>
            <a:ext cx="4562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25 g/m³ könnten maximal drin sein!</a:t>
            </a:r>
            <a:endParaRPr lang="de-DE" sz="1800">
              <a:latin typeface="Calibri" charset="0"/>
            </a:endParaRPr>
          </a:p>
        </p:txBody>
      </p:sp>
      <p:sp>
        <p:nvSpPr>
          <p:cNvPr id="55301" name="Text Box 5"/>
          <p:cNvSpPr txBox="1">
            <a:spLocks noChangeArrowheads="1"/>
          </p:cNvSpPr>
          <p:nvPr/>
        </p:nvSpPr>
        <p:spPr bwMode="auto">
          <a:xfrm>
            <a:off x="798513" y="3041650"/>
            <a:ext cx="83454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Ergebnis: Die Luft enthält nur 3/5 (= 60%) der möglichen Feuchte.</a:t>
            </a:r>
            <a:endParaRPr lang="de-DE" sz="1800">
              <a:latin typeface="Calibri" charset="0"/>
            </a:endParaRPr>
          </a:p>
        </p:txBody>
      </p:sp>
      <p:graphicFrame>
        <p:nvGraphicFramePr>
          <p:cNvPr id="55302" name="Object 2"/>
          <p:cNvGraphicFramePr>
            <a:graphicFrameLocks noChangeAspect="1"/>
          </p:cNvGraphicFramePr>
          <p:nvPr/>
        </p:nvGraphicFramePr>
        <p:xfrm>
          <a:off x="2590800" y="4495800"/>
          <a:ext cx="3886200" cy="1495425"/>
        </p:xfrm>
        <a:graphic>
          <a:graphicData uri="http://schemas.openxmlformats.org/presentationml/2006/ole">
            <mc:AlternateContent xmlns:mc="http://schemas.openxmlformats.org/markup-compatibility/2006">
              <mc:Choice xmlns:v="urn:schemas-microsoft-com:vml" Requires="v">
                <p:oleObj spid="_x0000_s64573" name="Equation" r:id="rId4" imgW="1117440" imgH="431640" progId="Equation.DSMT4">
                  <p:embed/>
                </p:oleObj>
              </mc:Choice>
              <mc:Fallback>
                <p:oleObj name="Equation" r:id="rId4" imgW="1117440" imgH="431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495800"/>
                        <a:ext cx="3886200" cy="149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5304" name="Text Box 8"/>
          <p:cNvSpPr txBox="1">
            <a:spLocks noChangeArrowheads="1"/>
          </p:cNvSpPr>
          <p:nvPr/>
        </p:nvSpPr>
        <p:spPr bwMode="auto">
          <a:xfrm>
            <a:off x="2057400" y="3581400"/>
            <a:ext cx="54308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Dies bezeichnet man als „relative Feuchte</a:t>
            </a:r>
            <a:r>
              <a:rPr lang="ja-JP" altLang="de-DE">
                <a:latin typeface="Calibri" charset="0"/>
              </a:rPr>
              <a:t>“</a:t>
            </a:r>
            <a:endParaRPr lang="de-DE" sz="180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55298"/>
                                        </p:tgtEl>
                                        <p:attrNameLst>
                                          <p:attrName>style.visibility</p:attrName>
                                        </p:attrNameLst>
                                      </p:cBhvr>
                                      <p:to>
                                        <p:strVal val="visible"/>
                                      </p:to>
                                    </p:set>
                                    <p:animEffect transition="in" filter="barn(outHorizontal)">
                                      <p:cBhvr>
                                        <p:cTn id="7" dur="500"/>
                                        <p:tgtEl>
                                          <p:spTgt spid="55298"/>
                                        </p:tgtEl>
                                      </p:cBhvr>
                                    </p:animEffect>
                                  </p:childTnLst>
                                </p:cTn>
                              </p:par>
                            </p:childTnLst>
                          </p:cTn>
                        </p:par>
                        <p:par>
                          <p:cTn id="8" fill="hold" nodeType="afterGroup">
                            <p:stCondLst>
                              <p:cond delay="1500"/>
                            </p:stCondLst>
                            <p:childTnLst>
                              <p:par>
                                <p:cTn id="9" presetID="2" presetClass="entr" presetSubtype="2" fill="hold" grpId="0" nodeType="afterEffect">
                                  <p:stCondLst>
                                    <p:cond delay="2000"/>
                                  </p:stCondLst>
                                  <p:iterate type="wd">
                                    <p:tmPct val="100000"/>
                                  </p:iterate>
                                  <p:childTnLst>
                                    <p:set>
                                      <p:cBhvr>
                                        <p:cTn id="10" dur="1" fill="hold">
                                          <p:stCondLst>
                                            <p:cond delay="0"/>
                                          </p:stCondLst>
                                        </p:cTn>
                                        <p:tgtEl>
                                          <p:spTgt spid="55299"/>
                                        </p:tgtEl>
                                        <p:attrNameLst>
                                          <p:attrName>style.visibility</p:attrName>
                                        </p:attrNameLst>
                                      </p:cBhvr>
                                      <p:to>
                                        <p:strVal val="visible"/>
                                      </p:to>
                                    </p:set>
                                    <p:anim calcmode="lin" valueType="num">
                                      <p:cBhvr additive="base">
                                        <p:cTn id="11" dur="300" fill="hold"/>
                                        <p:tgtEl>
                                          <p:spTgt spid="55299"/>
                                        </p:tgtEl>
                                        <p:attrNameLst>
                                          <p:attrName>ppt_x</p:attrName>
                                        </p:attrNameLst>
                                      </p:cBhvr>
                                      <p:tavLst>
                                        <p:tav tm="0">
                                          <p:val>
                                            <p:strVal val="1+#ppt_w/2"/>
                                          </p:val>
                                        </p:tav>
                                        <p:tav tm="100000">
                                          <p:val>
                                            <p:strVal val="#ppt_x"/>
                                          </p:val>
                                        </p:tav>
                                      </p:tavLst>
                                    </p:anim>
                                    <p:anim calcmode="lin" valueType="num">
                                      <p:cBhvr additive="base">
                                        <p:cTn id="12" dur="300" fill="hold"/>
                                        <p:tgtEl>
                                          <p:spTgt spid="5529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iterate type="wd">
                                    <p:tmPct val="100000"/>
                                  </p:iterate>
                                  <p:childTnLst>
                                    <p:set>
                                      <p:cBhvr>
                                        <p:cTn id="16" dur="1" fill="hold">
                                          <p:stCondLst>
                                            <p:cond delay="0"/>
                                          </p:stCondLst>
                                        </p:cTn>
                                        <p:tgtEl>
                                          <p:spTgt spid="55300"/>
                                        </p:tgtEl>
                                        <p:attrNameLst>
                                          <p:attrName>style.visibility</p:attrName>
                                        </p:attrNameLst>
                                      </p:cBhvr>
                                      <p:to>
                                        <p:strVal val="visible"/>
                                      </p:to>
                                    </p:set>
                                    <p:anim calcmode="lin" valueType="num">
                                      <p:cBhvr additive="base">
                                        <p:cTn id="17" dur="300" fill="hold"/>
                                        <p:tgtEl>
                                          <p:spTgt spid="55300"/>
                                        </p:tgtEl>
                                        <p:attrNameLst>
                                          <p:attrName>ppt_x</p:attrName>
                                        </p:attrNameLst>
                                      </p:cBhvr>
                                      <p:tavLst>
                                        <p:tav tm="0">
                                          <p:val>
                                            <p:strVal val="1+#ppt_w/2"/>
                                          </p:val>
                                        </p:tav>
                                        <p:tav tm="100000">
                                          <p:val>
                                            <p:strVal val="#ppt_x"/>
                                          </p:val>
                                        </p:tav>
                                      </p:tavLst>
                                    </p:anim>
                                    <p:anim calcmode="lin" valueType="num">
                                      <p:cBhvr additive="base">
                                        <p:cTn id="18" dur="300" fill="hold"/>
                                        <p:tgtEl>
                                          <p:spTgt spid="5530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5301"/>
                                        </p:tgtEl>
                                        <p:attrNameLst>
                                          <p:attrName>style.visibility</p:attrName>
                                        </p:attrNameLst>
                                      </p:cBhvr>
                                      <p:to>
                                        <p:strVal val="visible"/>
                                      </p:to>
                                    </p:set>
                                    <p:anim calcmode="lin" valueType="num">
                                      <p:cBhvr>
                                        <p:cTn id="23" dur="500" fill="hold"/>
                                        <p:tgtEl>
                                          <p:spTgt spid="55301"/>
                                        </p:tgtEl>
                                        <p:attrNameLst>
                                          <p:attrName>ppt_w</p:attrName>
                                        </p:attrNameLst>
                                      </p:cBhvr>
                                      <p:tavLst>
                                        <p:tav tm="0">
                                          <p:val>
                                            <p:fltVal val="0"/>
                                          </p:val>
                                        </p:tav>
                                        <p:tav tm="100000">
                                          <p:val>
                                            <p:strVal val="#ppt_w"/>
                                          </p:val>
                                        </p:tav>
                                      </p:tavLst>
                                    </p:anim>
                                    <p:anim calcmode="lin" valueType="num">
                                      <p:cBhvr>
                                        <p:cTn id="24" dur="500" fill="hold"/>
                                        <p:tgtEl>
                                          <p:spTgt spid="55301"/>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55304"/>
                                        </p:tgtEl>
                                        <p:attrNameLst>
                                          <p:attrName>style.visibility</p:attrName>
                                        </p:attrNameLst>
                                      </p:cBhvr>
                                      <p:to>
                                        <p:strVal val="visible"/>
                                      </p:to>
                                    </p:set>
                                    <p:anim calcmode="lin" valueType="num">
                                      <p:cBhvr>
                                        <p:cTn id="29" dur="5000" fill="hold"/>
                                        <p:tgtEl>
                                          <p:spTgt spid="55304"/>
                                        </p:tgtEl>
                                        <p:attrNameLst>
                                          <p:attrName>ppt_w</p:attrName>
                                        </p:attrNameLst>
                                      </p:cBhvr>
                                      <p:tavLst>
                                        <p:tav tm="0" fmla="#ppt_w*sin(2.5*pi*$)">
                                          <p:val>
                                            <p:fltVal val="0"/>
                                          </p:val>
                                        </p:tav>
                                        <p:tav tm="100000">
                                          <p:val>
                                            <p:fltVal val="1"/>
                                          </p:val>
                                        </p:tav>
                                      </p:tavLst>
                                    </p:anim>
                                    <p:anim calcmode="lin" valueType="num">
                                      <p:cBhvr>
                                        <p:cTn id="30" dur="5000" fill="hold"/>
                                        <p:tgtEl>
                                          <p:spTgt spid="55304"/>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5000"/>
                            </p:stCondLst>
                            <p:childTnLst>
                              <p:par>
                                <p:cTn id="32" presetID="23" presetClass="entr" presetSubtype="16" fill="hold" nodeType="afterEffect">
                                  <p:stCondLst>
                                    <p:cond delay="1000"/>
                                  </p:stCondLst>
                                  <p:childTnLst>
                                    <p:set>
                                      <p:cBhvr>
                                        <p:cTn id="33" dur="1" fill="hold">
                                          <p:stCondLst>
                                            <p:cond delay="0"/>
                                          </p:stCondLst>
                                        </p:cTn>
                                        <p:tgtEl>
                                          <p:spTgt spid="55302"/>
                                        </p:tgtEl>
                                        <p:attrNameLst>
                                          <p:attrName>style.visibility</p:attrName>
                                        </p:attrNameLst>
                                      </p:cBhvr>
                                      <p:to>
                                        <p:strVal val="visible"/>
                                      </p:to>
                                    </p:set>
                                    <p:anim calcmode="lin" valueType="num">
                                      <p:cBhvr>
                                        <p:cTn id="34" dur="500" fill="hold"/>
                                        <p:tgtEl>
                                          <p:spTgt spid="55302"/>
                                        </p:tgtEl>
                                        <p:attrNameLst>
                                          <p:attrName>ppt_w</p:attrName>
                                        </p:attrNameLst>
                                      </p:cBhvr>
                                      <p:tavLst>
                                        <p:tav tm="0">
                                          <p:val>
                                            <p:fltVal val="0"/>
                                          </p:val>
                                        </p:tav>
                                        <p:tav tm="100000">
                                          <p:val>
                                            <p:strVal val="#ppt_w"/>
                                          </p:val>
                                        </p:tav>
                                      </p:tavLst>
                                    </p:anim>
                                    <p:anim calcmode="lin" valueType="num">
                                      <p:cBhvr>
                                        <p:cTn id="35" dur="500" fill="hold"/>
                                        <p:tgtEl>
                                          <p:spTgt spid="553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299" grpId="0" autoUpdateAnimBg="0"/>
      <p:bldP spid="55300" grpId="0" autoUpdateAnimBg="0"/>
      <p:bldP spid="55301" grpId="0" autoUpdateAnimBg="0"/>
      <p:bldP spid="5530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1026"/>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Inhalt</a:t>
            </a:r>
          </a:p>
        </p:txBody>
      </p:sp>
      <p:sp>
        <p:nvSpPr>
          <p:cNvPr id="208899" name="Rectangle 1027"/>
          <p:cNvSpPr>
            <a:spLocks noGrp="1" noChangeArrowheads="1"/>
          </p:cNvSpPr>
          <p:nvPr>
            <p:ph type="body" idx="1"/>
          </p:nvPr>
        </p:nvSpPr>
        <p:spPr>
          <a:xfrm>
            <a:off x="685800" y="2151063"/>
            <a:ext cx="7772400" cy="2916237"/>
          </a:xfrm>
        </p:spPr>
        <p:txBody>
          <a:bodyPr>
            <a:normAutofit/>
          </a:bodyPr>
          <a:lstStyle/>
          <a:p>
            <a:pPr eaLnBrk="1" hangingPunct="1">
              <a:lnSpc>
                <a:spcPct val="90000"/>
              </a:lnSpc>
              <a:spcBef>
                <a:spcPts val="300"/>
              </a:spcBef>
              <a:spcAft>
                <a:spcPts val="100"/>
              </a:spcAft>
            </a:pPr>
            <a:r>
              <a:rPr lang="de-DE" sz="3000" b="1">
                <a:effectLst>
                  <a:outerShdw blurRad="38100" dist="38100" dir="2700000" algn="tl">
                    <a:srgbClr val="DDDDDD"/>
                  </a:outerShdw>
                </a:effectLst>
                <a:latin typeface="Calibri" charset="0"/>
                <a:ea typeface="ＭＳ Ｐゴシック" charset="0"/>
                <a:cs typeface="ＭＳ Ｐゴシック" charset="0"/>
              </a:rPr>
              <a:t>Grundlagen</a:t>
            </a:r>
          </a:p>
          <a:p>
            <a:pPr eaLnBrk="1" hangingPunct="1">
              <a:lnSpc>
                <a:spcPct val="90000"/>
              </a:lnSpc>
              <a:spcBef>
                <a:spcPts val="300"/>
              </a:spcBef>
              <a:spcAft>
                <a:spcPts val="100"/>
              </a:spcAft>
            </a:pPr>
            <a:r>
              <a:rPr lang="de-DE" sz="2800">
                <a:latin typeface="Calibri" charset="0"/>
                <a:ea typeface="ＭＳ Ｐゴシック" charset="0"/>
                <a:cs typeface="ＭＳ Ｐゴシック" charset="0"/>
              </a:rPr>
              <a:t>Adiabatische Vorgänge</a:t>
            </a:r>
            <a:endParaRPr lang="de-DE" sz="2000">
              <a:latin typeface="Calibri" charset="0"/>
              <a:ea typeface="ＭＳ Ｐゴシック" charset="0"/>
              <a:cs typeface="ＭＳ Ｐゴシック" charset="0"/>
            </a:endParaRPr>
          </a:p>
          <a:p>
            <a:pPr eaLnBrk="1" hangingPunct="1">
              <a:lnSpc>
                <a:spcPct val="90000"/>
              </a:lnSpc>
              <a:spcBef>
                <a:spcPts val="300"/>
              </a:spcBef>
              <a:spcAft>
                <a:spcPts val="100"/>
              </a:spcAft>
            </a:pPr>
            <a:r>
              <a:rPr lang="de-DE" sz="2800">
                <a:latin typeface="Calibri" charset="0"/>
                <a:ea typeface="ＭＳ Ｐゴシック" charset="0"/>
                <a:cs typeface="ＭＳ Ｐゴシック" charset="0"/>
              </a:rPr>
              <a:t>Hoch und Tiefdruckgebiete</a:t>
            </a:r>
          </a:p>
          <a:p>
            <a:pPr eaLnBrk="1" hangingPunct="1">
              <a:lnSpc>
                <a:spcPct val="90000"/>
              </a:lnSpc>
              <a:spcBef>
                <a:spcPts val="300"/>
              </a:spcBef>
              <a:spcAft>
                <a:spcPts val="100"/>
              </a:spcAft>
            </a:pPr>
            <a:r>
              <a:rPr lang="de-DE" sz="2800">
                <a:latin typeface="Calibri" charset="0"/>
                <a:ea typeface="ＭＳ Ｐゴシック" charset="0"/>
                <a:cs typeface="ＭＳ Ｐゴシック" charset="0"/>
              </a:rPr>
              <a:t>Lokale Wettererscheinungen</a:t>
            </a:r>
          </a:p>
          <a:p>
            <a:pPr eaLnBrk="1" hangingPunct="1">
              <a:lnSpc>
                <a:spcPct val="90000"/>
              </a:lnSpc>
              <a:spcBef>
                <a:spcPts val="300"/>
              </a:spcBef>
              <a:spcAft>
                <a:spcPts val="100"/>
              </a:spcAft>
            </a:pPr>
            <a:r>
              <a:rPr lang="de-DE" sz="2800">
                <a:latin typeface="Calibri" charset="0"/>
                <a:ea typeface="ＭＳ Ｐゴシック" charset="0"/>
                <a:cs typeface="ＭＳ Ｐゴシック" charset="0"/>
              </a:rPr>
              <a:t>Fronten</a:t>
            </a:r>
          </a:p>
          <a:p>
            <a:pPr eaLnBrk="1" hangingPunct="1">
              <a:lnSpc>
                <a:spcPct val="90000"/>
              </a:lnSpc>
              <a:spcBef>
                <a:spcPts val="300"/>
              </a:spcBef>
              <a:spcAft>
                <a:spcPts val="100"/>
              </a:spcAft>
            </a:pPr>
            <a:r>
              <a:rPr lang="de-DE" sz="2800">
                <a:latin typeface="Calibri" charset="0"/>
                <a:ea typeface="ＭＳ Ｐゴシック" charset="0"/>
                <a:cs typeface="ＭＳ Ｐゴシック" charset="0"/>
              </a:rPr>
              <a:t>Wetterinformation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208898"/>
                                        </p:tgtEl>
                                        <p:attrNameLst>
                                          <p:attrName>style.visibility</p:attrName>
                                        </p:attrNameLst>
                                      </p:cBhvr>
                                      <p:to>
                                        <p:strVal val="visible"/>
                                      </p:to>
                                    </p:set>
                                    <p:animEffect transition="in" filter="barn(outHorizontal)">
                                      <p:cBhvr>
                                        <p:cTn id="7" dur="500"/>
                                        <p:tgtEl>
                                          <p:spTgt spid="208898"/>
                                        </p:tgtEl>
                                      </p:cBhvr>
                                    </p:animEffect>
                                  </p:childTnLst>
                                </p:cTn>
                              </p:par>
                            </p:childTnLst>
                          </p:cTn>
                        </p:par>
                        <p:par>
                          <p:cTn id="8" fill="hold" nodeType="afterGroup">
                            <p:stCondLst>
                              <p:cond delay="1500"/>
                            </p:stCondLst>
                            <p:childTnLst>
                              <p:par>
                                <p:cTn id="9" presetID="2" presetClass="entr" presetSubtype="2" fill="hold" grpId="0" nodeType="afterEffect">
                                  <p:stCondLst>
                                    <p:cond delay="1000"/>
                                  </p:stCondLst>
                                  <p:childTnLst>
                                    <p:set>
                                      <p:cBhvr>
                                        <p:cTn id="10" dur="1" fill="hold">
                                          <p:stCondLst>
                                            <p:cond delay="0"/>
                                          </p:stCondLst>
                                        </p:cTn>
                                        <p:tgtEl>
                                          <p:spTgt spid="208899">
                                            <p:txEl>
                                              <p:pRg st="0" end="0"/>
                                            </p:txEl>
                                          </p:spTgt>
                                        </p:tgtEl>
                                        <p:attrNameLst>
                                          <p:attrName>style.visibility</p:attrName>
                                        </p:attrNameLst>
                                      </p:cBhvr>
                                      <p:to>
                                        <p:strVal val="visible"/>
                                      </p:to>
                                    </p:set>
                                    <p:anim calcmode="lin" valueType="num">
                                      <p:cBhvr additive="base">
                                        <p:cTn id="11" dur="500" fill="hold"/>
                                        <p:tgtEl>
                                          <p:spTgt spid="20889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08899">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3000"/>
                            </p:stCondLst>
                            <p:childTnLst>
                              <p:par>
                                <p:cTn id="14" presetID="2" presetClass="entr" presetSubtype="2" fill="hold" grpId="0" nodeType="afterEffect">
                                  <p:stCondLst>
                                    <p:cond delay="1000"/>
                                  </p:stCondLst>
                                  <p:childTnLst>
                                    <p:set>
                                      <p:cBhvr>
                                        <p:cTn id="15" dur="1" fill="hold">
                                          <p:stCondLst>
                                            <p:cond delay="0"/>
                                          </p:stCondLst>
                                        </p:cTn>
                                        <p:tgtEl>
                                          <p:spTgt spid="208899">
                                            <p:txEl>
                                              <p:pRg st="1" end="1"/>
                                            </p:txEl>
                                          </p:spTgt>
                                        </p:tgtEl>
                                        <p:attrNameLst>
                                          <p:attrName>style.visibility</p:attrName>
                                        </p:attrNameLst>
                                      </p:cBhvr>
                                      <p:to>
                                        <p:strVal val="visible"/>
                                      </p:to>
                                    </p:set>
                                    <p:anim calcmode="lin" valueType="num">
                                      <p:cBhvr additive="base">
                                        <p:cTn id="16" dur="500" fill="hold"/>
                                        <p:tgtEl>
                                          <p:spTgt spid="208899">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08899">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4500"/>
                            </p:stCondLst>
                            <p:childTnLst>
                              <p:par>
                                <p:cTn id="19" presetID="2" presetClass="entr" presetSubtype="2" fill="hold" grpId="0" nodeType="afterEffect">
                                  <p:stCondLst>
                                    <p:cond delay="1000"/>
                                  </p:stCondLst>
                                  <p:childTnLst>
                                    <p:set>
                                      <p:cBhvr>
                                        <p:cTn id="20" dur="1" fill="hold">
                                          <p:stCondLst>
                                            <p:cond delay="0"/>
                                          </p:stCondLst>
                                        </p:cTn>
                                        <p:tgtEl>
                                          <p:spTgt spid="208899">
                                            <p:txEl>
                                              <p:pRg st="2" end="2"/>
                                            </p:txEl>
                                          </p:spTgt>
                                        </p:tgtEl>
                                        <p:attrNameLst>
                                          <p:attrName>style.visibility</p:attrName>
                                        </p:attrNameLst>
                                      </p:cBhvr>
                                      <p:to>
                                        <p:strVal val="visible"/>
                                      </p:to>
                                    </p:set>
                                    <p:anim calcmode="lin" valueType="num">
                                      <p:cBhvr additive="base">
                                        <p:cTn id="21" dur="500" fill="hold"/>
                                        <p:tgtEl>
                                          <p:spTgt spid="208899">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08899">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6000"/>
                            </p:stCondLst>
                            <p:childTnLst>
                              <p:par>
                                <p:cTn id="24" presetID="2" presetClass="entr" presetSubtype="2" fill="hold" grpId="0" nodeType="afterEffect">
                                  <p:stCondLst>
                                    <p:cond delay="1000"/>
                                  </p:stCondLst>
                                  <p:childTnLst>
                                    <p:set>
                                      <p:cBhvr>
                                        <p:cTn id="25" dur="1" fill="hold">
                                          <p:stCondLst>
                                            <p:cond delay="0"/>
                                          </p:stCondLst>
                                        </p:cTn>
                                        <p:tgtEl>
                                          <p:spTgt spid="208899">
                                            <p:txEl>
                                              <p:pRg st="3" end="3"/>
                                            </p:txEl>
                                          </p:spTgt>
                                        </p:tgtEl>
                                        <p:attrNameLst>
                                          <p:attrName>style.visibility</p:attrName>
                                        </p:attrNameLst>
                                      </p:cBhvr>
                                      <p:to>
                                        <p:strVal val="visible"/>
                                      </p:to>
                                    </p:set>
                                    <p:anim calcmode="lin" valueType="num">
                                      <p:cBhvr additive="base">
                                        <p:cTn id="26" dur="500" fill="hold"/>
                                        <p:tgtEl>
                                          <p:spTgt spid="208899">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08899">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7500"/>
                            </p:stCondLst>
                            <p:childTnLst>
                              <p:par>
                                <p:cTn id="29" presetID="2" presetClass="entr" presetSubtype="2" fill="hold" grpId="0" nodeType="afterEffect">
                                  <p:stCondLst>
                                    <p:cond delay="1000"/>
                                  </p:stCondLst>
                                  <p:childTnLst>
                                    <p:set>
                                      <p:cBhvr>
                                        <p:cTn id="30" dur="1" fill="hold">
                                          <p:stCondLst>
                                            <p:cond delay="0"/>
                                          </p:stCondLst>
                                        </p:cTn>
                                        <p:tgtEl>
                                          <p:spTgt spid="208899">
                                            <p:txEl>
                                              <p:pRg st="4" end="4"/>
                                            </p:txEl>
                                          </p:spTgt>
                                        </p:tgtEl>
                                        <p:attrNameLst>
                                          <p:attrName>style.visibility</p:attrName>
                                        </p:attrNameLst>
                                      </p:cBhvr>
                                      <p:to>
                                        <p:strVal val="visible"/>
                                      </p:to>
                                    </p:set>
                                    <p:anim calcmode="lin" valueType="num">
                                      <p:cBhvr additive="base">
                                        <p:cTn id="31" dur="500" fill="hold"/>
                                        <p:tgtEl>
                                          <p:spTgt spid="2088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8899">
                                            <p:txEl>
                                              <p:pRg st="4" end="4"/>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9000"/>
                            </p:stCondLst>
                            <p:childTnLst>
                              <p:par>
                                <p:cTn id="34" presetID="2" presetClass="entr" presetSubtype="2" fill="hold" grpId="0" nodeType="afterEffect">
                                  <p:stCondLst>
                                    <p:cond delay="1000"/>
                                  </p:stCondLst>
                                  <p:childTnLst>
                                    <p:set>
                                      <p:cBhvr>
                                        <p:cTn id="35" dur="1" fill="hold">
                                          <p:stCondLst>
                                            <p:cond delay="0"/>
                                          </p:stCondLst>
                                        </p:cTn>
                                        <p:tgtEl>
                                          <p:spTgt spid="208899">
                                            <p:txEl>
                                              <p:pRg st="5" end="5"/>
                                            </p:txEl>
                                          </p:spTgt>
                                        </p:tgtEl>
                                        <p:attrNameLst>
                                          <p:attrName>style.visibility</p:attrName>
                                        </p:attrNameLst>
                                      </p:cBhvr>
                                      <p:to>
                                        <p:strVal val="visible"/>
                                      </p:to>
                                    </p:set>
                                    <p:anim calcmode="lin" valueType="num">
                                      <p:cBhvr additive="base">
                                        <p:cTn id="36" dur="500" fill="hold"/>
                                        <p:tgtEl>
                                          <p:spTgt spid="208899">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088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autoUpdateAnimBg="0"/>
      <p:bldP spid="208899" grpId="0" build="p" autoUpdateAnimBg="0" advAuto="100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Luftfeuchtigkeit</a:t>
            </a:r>
          </a:p>
        </p:txBody>
      </p:sp>
      <p:sp>
        <p:nvSpPr>
          <p:cNvPr id="56323" name="Text Box 3"/>
          <p:cNvSpPr txBox="1">
            <a:spLocks noChangeArrowheads="1"/>
          </p:cNvSpPr>
          <p:nvPr/>
        </p:nvSpPr>
        <p:spPr bwMode="auto">
          <a:xfrm>
            <a:off x="838200" y="2133600"/>
            <a:ext cx="27447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T = 20°C, F</a:t>
            </a:r>
            <a:r>
              <a:rPr lang="de-DE" baseline="-25000">
                <a:latin typeface="Calibri" charset="0"/>
              </a:rPr>
              <a:t>rel</a:t>
            </a:r>
            <a:r>
              <a:rPr lang="de-DE">
                <a:latin typeface="Calibri" charset="0"/>
              </a:rPr>
              <a:t> = 80%</a:t>
            </a:r>
            <a:endParaRPr lang="de-DE" sz="1800">
              <a:latin typeface="Calibri" charset="0"/>
            </a:endParaRPr>
          </a:p>
        </p:txBody>
      </p:sp>
      <p:sp>
        <p:nvSpPr>
          <p:cNvPr id="56324" name="Text Box 4"/>
          <p:cNvSpPr txBox="1">
            <a:spLocks noChangeArrowheads="1"/>
          </p:cNvSpPr>
          <p:nvPr/>
        </p:nvSpPr>
        <p:spPr bwMode="auto">
          <a:xfrm>
            <a:off x="4648200" y="2133600"/>
            <a:ext cx="1895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F</a:t>
            </a:r>
            <a:r>
              <a:rPr lang="de-DE" baseline="-25000">
                <a:latin typeface="Calibri" charset="0"/>
              </a:rPr>
              <a:t>abs</a:t>
            </a:r>
            <a:r>
              <a:rPr lang="de-DE">
                <a:latin typeface="Calibri" charset="0"/>
              </a:rPr>
              <a:t> = 16 g/m³</a:t>
            </a:r>
            <a:endParaRPr lang="de-DE" sz="1800">
              <a:latin typeface="Calibri" charset="0"/>
            </a:endParaRPr>
          </a:p>
        </p:txBody>
      </p:sp>
      <p:sp>
        <p:nvSpPr>
          <p:cNvPr id="56325" name="AutoShape 5"/>
          <p:cNvSpPr>
            <a:spLocks noChangeArrowheads="1"/>
          </p:cNvSpPr>
          <p:nvPr/>
        </p:nvSpPr>
        <p:spPr bwMode="auto">
          <a:xfrm>
            <a:off x="3733800" y="2286000"/>
            <a:ext cx="685800" cy="304800"/>
          </a:xfrm>
          <a:prstGeom prst="rightArrow">
            <a:avLst>
              <a:gd name="adj1" fmla="val 50000"/>
              <a:gd name="adj2" fmla="val 56250"/>
            </a:avLst>
          </a:prstGeom>
          <a:solidFill>
            <a:schemeClr val="tx1"/>
          </a:solidFill>
          <a:ln w="9525">
            <a:solidFill>
              <a:srgbClr val="333399"/>
            </a:solidFill>
            <a:miter lim="800000"/>
            <a:headEnd/>
            <a:tailEnd/>
          </a:ln>
        </p:spPr>
        <p:txBody>
          <a:bodyPr wrap="none" anchor="ctr">
            <a:spAutoFit/>
          </a:bodyPr>
          <a:lstStyle/>
          <a:p>
            <a:endParaRPr lang="de-DE">
              <a:latin typeface="Calibri" charset="0"/>
            </a:endParaRPr>
          </a:p>
        </p:txBody>
      </p:sp>
      <p:sp>
        <p:nvSpPr>
          <p:cNvPr id="56326" name="Text Box 6"/>
          <p:cNvSpPr txBox="1">
            <a:spLocks noChangeArrowheads="1"/>
          </p:cNvSpPr>
          <p:nvPr/>
        </p:nvSpPr>
        <p:spPr bwMode="auto">
          <a:xfrm>
            <a:off x="838200" y="2947988"/>
            <a:ext cx="74803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2000">
                <a:latin typeface="Calibri" charset="0"/>
              </a:rPr>
              <a:t>16 g/m³ sind bei einer Lufttemperatur von 16 °C die maximale Feuchte!</a:t>
            </a:r>
            <a:endParaRPr lang="de-DE" sz="1800">
              <a:latin typeface="Calibri" charset="0"/>
            </a:endParaRPr>
          </a:p>
        </p:txBody>
      </p:sp>
      <p:sp>
        <p:nvSpPr>
          <p:cNvPr id="56327" name="Text Box 7"/>
          <p:cNvSpPr txBox="1">
            <a:spLocks noChangeArrowheads="1"/>
          </p:cNvSpPr>
          <p:nvPr/>
        </p:nvSpPr>
        <p:spPr bwMode="auto">
          <a:xfrm>
            <a:off x="838200" y="3481388"/>
            <a:ext cx="80486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2000">
                <a:latin typeface="Calibri" charset="0"/>
              </a:rPr>
              <a:t>Die Luftmasse kann sich bis auf 16 °C abkühlen, dann tritt Kondensation ein,</a:t>
            </a:r>
            <a:endParaRPr lang="de-DE" sz="1800">
              <a:latin typeface="Calibri" charset="0"/>
            </a:endParaRPr>
          </a:p>
        </p:txBody>
      </p:sp>
      <p:sp>
        <p:nvSpPr>
          <p:cNvPr id="56328" name="Text Box 8"/>
          <p:cNvSpPr txBox="1">
            <a:spLocks noChangeArrowheads="1"/>
          </p:cNvSpPr>
          <p:nvPr/>
        </p:nvSpPr>
        <p:spPr bwMode="auto">
          <a:xfrm>
            <a:off x="838200" y="3886200"/>
            <a:ext cx="4238625" cy="39687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2000">
                <a:latin typeface="Calibri" charset="0"/>
              </a:rPr>
              <a:t>man sagt: der </a:t>
            </a:r>
            <a:r>
              <a:rPr lang="de-DE" sz="2000" b="1">
                <a:effectLst>
                  <a:outerShdw blurRad="38100" dist="38100" dir="2700000" algn="tl">
                    <a:srgbClr val="DDDDDD"/>
                  </a:outerShdw>
                </a:effectLst>
                <a:latin typeface="Calibri" charset="0"/>
              </a:rPr>
              <a:t>Taupunkt</a:t>
            </a:r>
            <a:r>
              <a:rPr lang="de-DE" sz="2000">
                <a:latin typeface="Calibri" charset="0"/>
              </a:rPr>
              <a:t> liegt bei 16 °C</a:t>
            </a:r>
            <a:endParaRPr lang="de-DE" sz="1800">
              <a:latin typeface="Calibri" charset="0"/>
            </a:endParaRPr>
          </a:p>
        </p:txBody>
      </p:sp>
      <p:sp>
        <p:nvSpPr>
          <p:cNvPr id="56329" name="Text Box 9"/>
          <p:cNvSpPr txBox="1">
            <a:spLocks noChangeArrowheads="1"/>
          </p:cNvSpPr>
          <p:nvPr/>
        </p:nvSpPr>
        <p:spPr bwMode="auto">
          <a:xfrm>
            <a:off x="838200" y="4495800"/>
            <a:ext cx="8016875" cy="7016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2000">
                <a:latin typeface="Calibri" charset="0"/>
              </a:rPr>
              <a:t>Die Differenz zwischen der aktuellen Lufttemperatur und dem Taupunkt ist die </a:t>
            </a:r>
            <a:r>
              <a:rPr lang="de-DE" sz="2000" b="1">
                <a:effectLst>
                  <a:outerShdw blurRad="38100" dist="38100" dir="2700000" algn="tl">
                    <a:srgbClr val="DDDDDD"/>
                  </a:outerShdw>
                </a:effectLst>
                <a:latin typeface="Calibri" charset="0"/>
              </a:rPr>
              <a:t>Taupunktsdifferenz</a:t>
            </a:r>
            <a:r>
              <a:rPr lang="de-DE" sz="2000">
                <a:latin typeface="Calibri" charset="0"/>
              </a:rPr>
              <a:t>, auch </a:t>
            </a:r>
            <a:r>
              <a:rPr lang="de-DE" sz="2000" b="1">
                <a:effectLst>
                  <a:outerShdw blurRad="38100" dist="38100" dir="2700000" algn="tl">
                    <a:srgbClr val="DDDDDD"/>
                  </a:outerShdw>
                </a:effectLst>
                <a:latin typeface="Calibri" charset="0"/>
              </a:rPr>
              <a:t>spread</a:t>
            </a:r>
            <a:r>
              <a:rPr lang="de-DE" sz="2000">
                <a:latin typeface="Calibri" charset="0"/>
              </a:rPr>
              <a:t> genannt.</a:t>
            </a:r>
            <a:endParaRPr lang="de-DE" sz="180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56322"/>
                                        </p:tgtEl>
                                        <p:attrNameLst>
                                          <p:attrName>style.visibility</p:attrName>
                                        </p:attrNameLst>
                                      </p:cBhvr>
                                      <p:to>
                                        <p:strVal val="visible"/>
                                      </p:to>
                                    </p:set>
                                    <p:animEffect transition="in" filter="barn(outHorizontal)">
                                      <p:cBhvr>
                                        <p:cTn id="7" dur="500"/>
                                        <p:tgtEl>
                                          <p:spTgt spid="56322"/>
                                        </p:tgtEl>
                                      </p:cBhvr>
                                    </p:animEffect>
                                  </p:childTnLst>
                                </p:cTn>
                              </p:par>
                            </p:childTnLst>
                          </p:cTn>
                        </p:par>
                        <p:par>
                          <p:cTn id="8" fill="hold" nodeType="afterGroup">
                            <p:stCondLst>
                              <p:cond delay="1500"/>
                            </p:stCondLst>
                            <p:childTnLst>
                              <p:par>
                                <p:cTn id="9" presetID="1" presetClass="entr" presetSubtype="0" fill="hold" grpId="0" nodeType="afterEffect">
                                  <p:stCondLst>
                                    <p:cond delay="2000"/>
                                  </p:stCondLst>
                                  <p:childTnLst>
                                    <p:set>
                                      <p:cBhvr>
                                        <p:cTn id="10" dur="1" fill="hold">
                                          <p:stCondLst>
                                            <p:cond delay="499"/>
                                          </p:stCondLst>
                                        </p:cTn>
                                        <p:tgtEl>
                                          <p:spTgt spid="56323"/>
                                        </p:tgtEl>
                                        <p:attrNameLst>
                                          <p:attrName>style.visibility</p:attrName>
                                        </p:attrNameLst>
                                      </p:cBhvr>
                                      <p:to>
                                        <p:strVal val="visible"/>
                                      </p:to>
                                    </p:set>
                                  </p:childTnLst>
                                </p:cTn>
                              </p:par>
                            </p:childTnLst>
                          </p:cTn>
                        </p:par>
                        <p:par>
                          <p:cTn id="11" fill="hold" nodeType="afterGroup">
                            <p:stCondLst>
                              <p:cond delay="4000"/>
                            </p:stCondLst>
                            <p:childTnLst>
                              <p:par>
                                <p:cTn id="12" presetID="22" presetClass="entr" presetSubtype="8" fill="hold" grpId="0" nodeType="afterEffect">
                                  <p:stCondLst>
                                    <p:cond delay="0"/>
                                  </p:stCondLst>
                                  <p:childTnLst>
                                    <p:set>
                                      <p:cBhvr>
                                        <p:cTn id="13" dur="1" fill="hold">
                                          <p:stCondLst>
                                            <p:cond delay="0"/>
                                          </p:stCondLst>
                                        </p:cTn>
                                        <p:tgtEl>
                                          <p:spTgt spid="56325"/>
                                        </p:tgtEl>
                                        <p:attrNameLst>
                                          <p:attrName>style.visibility</p:attrName>
                                        </p:attrNameLst>
                                      </p:cBhvr>
                                      <p:to>
                                        <p:strVal val="visible"/>
                                      </p:to>
                                    </p:set>
                                    <p:animEffect transition="in" filter="wipe(left)">
                                      <p:cBhvr>
                                        <p:cTn id="14" dur="500"/>
                                        <p:tgtEl>
                                          <p:spTgt spid="563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6324"/>
                                        </p:tgtEl>
                                        <p:attrNameLst>
                                          <p:attrName>style.visibility</p:attrName>
                                        </p:attrNameLst>
                                      </p:cBhvr>
                                      <p:to>
                                        <p:strVal val="visible"/>
                                      </p:to>
                                    </p:set>
                                    <p:anim calcmode="lin" valueType="num">
                                      <p:cBhvr>
                                        <p:cTn id="19" dur="500" fill="hold"/>
                                        <p:tgtEl>
                                          <p:spTgt spid="56324"/>
                                        </p:tgtEl>
                                        <p:attrNameLst>
                                          <p:attrName>ppt_w</p:attrName>
                                        </p:attrNameLst>
                                      </p:cBhvr>
                                      <p:tavLst>
                                        <p:tav tm="0">
                                          <p:val>
                                            <p:fltVal val="0"/>
                                          </p:val>
                                        </p:tav>
                                        <p:tav tm="100000">
                                          <p:val>
                                            <p:strVal val="#ppt_w"/>
                                          </p:val>
                                        </p:tav>
                                      </p:tavLst>
                                    </p:anim>
                                    <p:anim calcmode="lin" valueType="num">
                                      <p:cBhvr>
                                        <p:cTn id="20" dur="500" fill="hold"/>
                                        <p:tgtEl>
                                          <p:spTgt spid="5632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56326"/>
                                        </p:tgtEl>
                                        <p:attrNameLst>
                                          <p:attrName>style.visibility</p:attrName>
                                        </p:attrNameLst>
                                      </p:cBhvr>
                                      <p:to>
                                        <p:strVal val="visible"/>
                                      </p:to>
                                    </p:set>
                                    <p:anim calcmode="lin" valueType="num">
                                      <p:cBhvr>
                                        <p:cTn id="25" dur="500" fill="hold"/>
                                        <p:tgtEl>
                                          <p:spTgt spid="56326"/>
                                        </p:tgtEl>
                                        <p:attrNameLst>
                                          <p:attrName>ppt_x</p:attrName>
                                        </p:attrNameLst>
                                      </p:cBhvr>
                                      <p:tavLst>
                                        <p:tav tm="0">
                                          <p:val>
                                            <p:strVal val="#ppt_x-#ppt_w/2"/>
                                          </p:val>
                                        </p:tav>
                                        <p:tav tm="100000">
                                          <p:val>
                                            <p:strVal val="#ppt_x"/>
                                          </p:val>
                                        </p:tav>
                                      </p:tavLst>
                                    </p:anim>
                                    <p:anim calcmode="lin" valueType="num">
                                      <p:cBhvr>
                                        <p:cTn id="26" dur="500" fill="hold"/>
                                        <p:tgtEl>
                                          <p:spTgt spid="56326"/>
                                        </p:tgtEl>
                                        <p:attrNameLst>
                                          <p:attrName>ppt_y</p:attrName>
                                        </p:attrNameLst>
                                      </p:cBhvr>
                                      <p:tavLst>
                                        <p:tav tm="0">
                                          <p:val>
                                            <p:strVal val="#ppt_y"/>
                                          </p:val>
                                        </p:tav>
                                        <p:tav tm="100000">
                                          <p:val>
                                            <p:strVal val="#ppt_y"/>
                                          </p:val>
                                        </p:tav>
                                      </p:tavLst>
                                    </p:anim>
                                    <p:anim calcmode="lin" valueType="num">
                                      <p:cBhvr>
                                        <p:cTn id="27" dur="500" fill="hold"/>
                                        <p:tgtEl>
                                          <p:spTgt spid="56326"/>
                                        </p:tgtEl>
                                        <p:attrNameLst>
                                          <p:attrName>ppt_w</p:attrName>
                                        </p:attrNameLst>
                                      </p:cBhvr>
                                      <p:tavLst>
                                        <p:tav tm="0">
                                          <p:val>
                                            <p:fltVal val="0"/>
                                          </p:val>
                                        </p:tav>
                                        <p:tav tm="100000">
                                          <p:val>
                                            <p:strVal val="#ppt_w"/>
                                          </p:val>
                                        </p:tav>
                                      </p:tavLst>
                                    </p:anim>
                                    <p:anim calcmode="lin" valueType="num">
                                      <p:cBhvr>
                                        <p:cTn id="28" dur="500" fill="hold"/>
                                        <p:tgtEl>
                                          <p:spTgt spid="56326"/>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56327"/>
                                        </p:tgtEl>
                                        <p:attrNameLst>
                                          <p:attrName>style.visibility</p:attrName>
                                        </p:attrNameLst>
                                      </p:cBhvr>
                                      <p:to>
                                        <p:strVal val="visible"/>
                                      </p:to>
                                    </p:set>
                                    <p:anim calcmode="lin" valueType="num">
                                      <p:cBhvr>
                                        <p:cTn id="33" dur="500" fill="hold"/>
                                        <p:tgtEl>
                                          <p:spTgt spid="56327"/>
                                        </p:tgtEl>
                                        <p:attrNameLst>
                                          <p:attrName>ppt_x</p:attrName>
                                        </p:attrNameLst>
                                      </p:cBhvr>
                                      <p:tavLst>
                                        <p:tav tm="0">
                                          <p:val>
                                            <p:strVal val="#ppt_x-#ppt_w/2"/>
                                          </p:val>
                                        </p:tav>
                                        <p:tav tm="100000">
                                          <p:val>
                                            <p:strVal val="#ppt_x"/>
                                          </p:val>
                                        </p:tav>
                                      </p:tavLst>
                                    </p:anim>
                                    <p:anim calcmode="lin" valueType="num">
                                      <p:cBhvr>
                                        <p:cTn id="34" dur="500" fill="hold"/>
                                        <p:tgtEl>
                                          <p:spTgt spid="56327"/>
                                        </p:tgtEl>
                                        <p:attrNameLst>
                                          <p:attrName>ppt_y</p:attrName>
                                        </p:attrNameLst>
                                      </p:cBhvr>
                                      <p:tavLst>
                                        <p:tav tm="0">
                                          <p:val>
                                            <p:strVal val="#ppt_y"/>
                                          </p:val>
                                        </p:tav>
                                        <p:tav tm="100000">
                                          <p:val>
                                            <p:strVal val="#ppt_y"/>
                                          </p:val>
                                        </p:tav>
                                      </p:tavLst>
                                    </p:anim>
                                    <p:anim calcmode="lin" valueType="num">
                                      <p:cBhvr>
                                        <p:cTn id="35" dur="500" fill="hold"/>
                                        <p:tgtEl>
                                          <p:spTgt spid="56327"/>
                                        </p:tgtEl>
                                        <p:attrNameLst>
                                          <p:attrName>ppt_w</p:attrName>
                                        </p:attrNameLst>
                                      </p:cBhvr>
                                      <p:tavLst>
                                        <p:tav tm="0">
                                          <p:val>
                                            <p:fltVal val="0"/>
                                          </p:val>
                                        </p:tav>
                                        <p:tav tm="100000">
                                          <p:val>
                                            <p:strVal val="#ppt_w"/>
                                          </p:val>
                                        </p:tav>
                                      </p:tavLst>
                                    </p:anim>
                                    <p:anim calcmode="lin" valueType="num">
                                      <p:cBhvr>
                                        <p:cTn id="36" dur="500" fill="hold"/>
                                        <p:tgtEl>
                                          <p:spTgt spid="56327"/>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56328"/>
                                        </p:tgtEl>
                                        <p:attrNameLst>
                                          <p:attrName>style.visibility</p:attrName>
                                        </p:attrNameLst>
                                      </p:cBhvr>
                                      <p:to>
                                        <p:strVal val="visible"/>
                                      </p:to>
                                    </p:set>
                                    <p:anim calcmode="lin" valueType="num">
                                      <p:cBhvr>
                                        <p:cTn id="41" dur="500" fill="hold"/>
                                        <p:tgtEl>
                                          <p:spTgt spid="56328"/>
                                        </p:tgtEl>
                                        <p:attrNameLst>
                                          <p:attrName>ppt_x</p:attrName>
                                        </p:attrNameLst>
                                      </p:cBhvr>
                                      <p:tavLst>
                                        <p:tav tm="0">
                                          <p:val>
                                            <p:strVal val="#ppt_x-#ppt_w/2"/>
                                          </p:val>
                                        </p:tav>
                                        <p:tav tm="100000">
                                          <p:val>
                                            <p:strVal val="#ppt_x"/>
                                          </p:val>
                                        </p:tav>
                                      </p:tavLst>
                                    </p:anim>
                                    <p:anim calcmode="lin" valueType="num">
                                      <p:cBhvr>
                                        <p:cTn id="42" dur="500" fill="hold"/>
                                        <p:tgtEl>
                                          <p:spTgt spid="56328"/>
                                        </p:tgtEl>
                                        <p:attrNameLst>
                                          <p:attrName>ppt_y</p:attrName>
                                        </p:attrNameLst>
                                      </p:cBhvr>
                                      <p:tavLst>
                                        <p:tav tm="0">
                                          <p:val>
                                            <p:strVal val="#ppt_y"/>
                                          </p:val>
                                        </p:tav>
                                        <p:tav tm="100000">
                                          <p:val>
                                            <p:strVal val="#ppt_y"/>
                                          </p:val>
                                        </p:tav>
                                      </p:tavLst>
                                    </p:anim>
                                    <p:anim calcmode="lin" valueType="num">
                                      <p:cBhvr>
                                        <p:cTn id="43" dur="500" fill="hold"/>
                                        <p:tgtEl>
                                          <p:spTgt spid="56328"/>
                                        </p:tgtEl>
                                        <p:attrNameLst>
                                          <p:attrName>ppt_w</p:attrName>
                                        </p:attrNameLst>
                                      </p:cBhvr>
                                      <p:tavLst>
                                        <p:tav tm="0">
                                          <p:val>
                                            <p:fltVal val="0"/>
                                          </p:val>
                                        </p:tav>
                                        <p:tav tm="100000">
                                          <p:val>
                                            <p:strVal val="#ppt_w"/>
                                          </p:val>
                                        </p:tav>
                                      </p:tavLst>
                                    </p:anim>
                                    <p:anim calcmode="lin" valueType="num">
                                      <p:cBhvr>
                                        <p:cTn id="44" dur="500" fill="hold"/>
                                        <p:tgtEl>
                                          <p:spTgt spid="56328"/>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56329"/>
                                        </p:tgtEl>
                                        <p:attrNameLst>
                                          <p:attrName>style.visibility</p:attrName>
                                        </p:attrNameLst>
                                      </p:cBhvr>
                                      <p:to>
                                        <p:strVal val="visible"/>
                                      </p:to>
                                    </p:set>
                                    <p:anim calcmode="lin" valueType="num">
                                      <p:cBhvr>
                                        <p:cTn id="49" dur="500" fill="hold"/>
                                        <p:tgtEl>
                                          <p:spTgt spid="56329"/>
                                        </p:tgtEl>
                                        <p:attrNameLst>
                                          <p:attrName>ppt_w</p:attrName>
                                        </p:attrNameLst>
                                      </p:cBhvr>
                                      <p:tavLst>
                                        <p:tav tm="0">
                                          <p:val>
                                            <p:fltVal val="0"/>
                                          </p:val>
                                        </p:tav>
                                        <p:tav tm="100000">
                                          <p:val>
                                            <p:strVal val="#ppt_w"/>
                                          </p:val>
                                        </p:tav>
                                      </p:tavLst>
                                    </p:anim>
                                    <p:anim calcmode="lin" valueType="num">
                                      <p:cBhvr>
                                        <p:cTn id="50" dur="500" fill="hold"/>
                                        <p:tgtEl>
                                          <p:spTgt spid="563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autoUpdateAnimBg="0"/>
      <p:bldP spid="56324" grpId="0" autoUpdateAnimBg="0"/>
      <p:bldP spid="56325" grpId="0" animBg="1"/>
      <p:bldP spid="56326" grpId="0" autoUpdateAnimBg="0"/>
      <p:bldP spid="56327" grpId="0" autoUpdateAnimBg="0"/>
      <p:bldP spid="56328" grpId="0" autoUpdateAnimBg="0"/>
      <p:bldP spid="5632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Berechnung der Basishöhe</a:t>
            </a:r>
          </a:p>
        </p:txBody>
      </p:sp>
      <p:sp>
        <p:nvSpPr>
          <p:cNvPr id="57347" name="Text Box 3"/>
          <p:cNvSpPr txBox="1">
            <a:spLocks noChangeArrowheads="1"/>
          </p:cNvSpPr>
          <p:nvPr/>
        </p:nvSpPr>
        <p:spPr bwMode="auto">
          <a:xfrm>
            <a:off x="838200" y="2060575"/>
            <a:ext cx="70548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Wenn Luft aufsteigt, so kühlt sie sich um 1 °C/100m ab.</a:t>
            </a:r>
            <a:endParaRPr lang="de-DE" sz="1800">
              <a:latin typeface="Calibri" charset="0"/>
            </a:endParaRPr>
          </a:p>
        </p:txBody>
      </p:sp>
      <p:sp>
        <p:nvSpPr>
          <p:cNvPr id="57348" name="Text Box 4"/>
          <p:cNvSpPr txBox="1">
            <a:spLocks noChangeArrowheads="1"/>
          </p:cNvSpPr>
          <p:nvPr/>
        </p:nvSpPr>
        <p:spPr bwMode="auto">
          <a:xfrm>
            <a:off x="838200" y="2667000"/>
            <a:ext cx="7620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Wie weit kann die beschriebene Luftmasse (spread = 4 °C) aufsteigen, bis Kondensation eintritt?</a:t>
            </a:r>
            <a:endParaRPr lang="de-DE" sz="1800">
              <a:latin typeface="Calibri" charset="0"/>
            </a:endParaRPr>
          </a:p>
        </p:txBody>
      </p:sp>
      <p:sp>
        <p:nvSpPr>
          <p:cNvPr id="57349" name="Text Box 5"/>
          <p:cNvSpPr txBox="1">
            <a:spLocks noChangeArrowheads="1"/>
          </p:cNvSpPr>
          <p:nvPr/>
        </p:nvSpPr>
        <p:spPr bwMode="auto">
          <a:xfrm>
            <a:off x="3124200" y="3733800"/>
            <a:ext cx="245268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a:solidFill>
                  <a:schemeClr val="accent2"/>
                </a:solidFill>
                <a:latin typeface="Calibri" charset="0"/>
              </a:rPr>
              <a:t>Leider falsch!</a:t>
            </a:r>
            <a:endParaRPr lang="de-DE" sz="1800">
              <a:latin typeface="Calibri" charset="0"/>
            </a:endParaRPr>
          </a:p>
        </p:txBody>
      </p:sp>
      <p:sp>
        <p:nvSpPr>
          <p:cNvPr id="57350" name="Text Box 6"/>
          <p:cNvSpPr txBox="1">
            <a:spLocks noChangeArrowheads="1"/>
          </p:cNvSpPr>
          <p:nvPr/>
        </p:nvSpPr>
        <p:spPr bwMode="auto">
          <a:xfrm>
            <a:off x="1143000" y="4495800"/>
            <a:ext cx="670877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a:latin typeface="Calibri" charset="0"/>
              </a:rPr>
              <a:t>Der Taupunkt ändert sich mit der Höhe!</a:t>
            </a:r>
            <a:endParaRPr lang="de-DE" sz="180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57346"/>
                                        </p:tgtEl>
                                        <p:attrNameLst>
                                          <p:attrName>style.visibility</p:attrName>
                                        </p:attrNameLst>
                                      </p:cBhvr>
                                      <p:to>
                                        <p:strVal val="visible"/>
                                      </p:to>
                                    </p:set>
                                    <p:animEffect transition="in" filter="barn(outHorizontal)">
                                      <p:cBhvr>
                                        <p:cTn id="7" dur="5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7347"/>
                                        </p:tgtEl>
                                        <p:attrNameLst>
                                          <p:attrName>style.visibility</p:attrName>
                                        </p:attrNameLst>
                                      </p:cBhvr>
                                      <p:to>
                                        <p:strVal val="visible"/>
                                      </p:to>
                                    </p:set>
                                    <p:animEffect transition="in" filter="box(out)">
                                      <p:cBhvr>
                                        <p:cTn id="12" dur="500"/>
                                        <p:tgtEl>
                                          <p:spTgt spid="573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iterate type="lt">
                                    <p:tmPct val="100000"/>
                                  </p:iterate>
                                  <p:childTnLst>
                                    <p:set>
                                      <p:cBhvr>
                                        <p:cTn id="16" dur="1" fill="hold">
                                          <p:stCondLst>
                                            <p:cond delay="0"/>
                                          </p:stCondLst>
                                        </p:cTn>
                                        <p:tgtEl>
                                          <p:spTgt spid="57348"/>
                                        </p:tgtEl>
                                        <p:attrNameLst>
                                          <p:attrName>style.visibility</p:attrName>
                                        </p:attrNameLst>
                                      </p:cBhvr>
                                      <p:to>
                                        <p:strVal val="visible"/>
                                      </p:to>
                                    </p:set>
                                    <p:anim calcmode="lin" valueType="num">
                                      <p:cBhvr>
                                        <p:cTn id="17" dur="75" fill="hold"/>
                                        <p:tgtEl>
                                          <p:spTgt spid="57348"/>
                                        </p:tgtEl>
                                        <p:attrNameLst>
                                          <p:attrName>ppt_w</p:attrName>
                                        </p:attrNameLst>
                                      </p:cBhvr>
                                      <p:tavLst>
                                        <p:tav tm="0">
                                          <p:val>
                                            <p:fltVal val="0"/>
                                          </p:val>
                                        </p:tav>
                                        <p:tav tm="100000">
                                          <p:val>
                                            <p:strVal val="#ppt_w"/>
                                          </p:val>
                                        </p:tav>
                                      </p:tavLst>
                                    </p:anim>
                                    <p:anim calcmode="lin" valueType="num">
                                      <p:cBhvr>
                                        <p:cTn id="18" dur="75" fill="hold"/>
                                        <p:tgtEl>
                                          <p:spTgt spid="57348"/>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7349"/>
                                        </p:tgtEl>
                                        <p:attrNameLst>
                                          <p:attrName>style.visibility</p:attrName>
                                        </p:attrNameLst>
                                      </p:cBhvr>
                                      <p:to>
                                        <p:strVal val="visible"/>
                                      </p:to>
                                    </p:set>
                                    <p:anim calcmode="lin" valueType="num">
                                      <p:cBhvr>
                                        <p:cTn id="23" dur="1000" fill="hold"/>
                                        <p:tgtEl>
                                          <p:spTgt spid="57349"/>
                                        </p:tgtEl>
                                        <p:attrNameLst>
                                          <p:attrName>ppt_w</p:attrName>
                                        </p:attrNameLst>
                                      </p:cBhvr>
                                      <p:tavLst>
                                        <p:tav tm="0">
                                          <p:val>
                                            <p:fltVal val="0"/>
                                          </p:val>
                                        </p:tav>
                                        <p:tav tm="100000">
                                          <p:val>
                                            <p:strVal val="#ppt_w"/>
                                          </p:val>
                                        </p:tav>
                                      </p:tavLst>
                                    </p:anim>
                                    <p:anim calcmode="lin" valueType="num">
                                      <p:cBhvr>
                                        <p:cTn id="24" dur="1000" fill="hold"/>
                                        <p:tgtEl>
                                          <p:spTgt spid="57349"/>
                                        </p:tgtEl>
                                        <p:attrNameLst>
                                          <p:attrName>ppt_h</p:attrName>
                                        </p:attrNameLst>
                                      </p:cBhvr>
                                      <p:tavLst>
                                        <p:tav tm="0">
                                          <p:val>
                                            <p:fltVal val="0"/>
                                          </p:val>
                                        </p:tav>
                                        <p:tav tm="100000">
                                          <p:val>
                                            <p:strVal val="#ppt_h"/>
                                          </p:val>
                                        </p:tav>
                                      </p:tavLst>
                                    </p:anim>
                                    <p:anim calcmode="lin" valueType="num">
                                      <p:cBhvr>
                                        <p:cTn id="25" dur="1000" fill="hold"/>
                                        <p:tgtEl>
                                          <p:spTgt spid="5734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73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7350"/>
                                        </p:tgtEl>
                                        <p:attrNameLst>
                                          <p:attrName>style.visibility</p:attrName>
                                        </p:attrNameLst>
                                      </p:cBhvr>
                                      <p:to>
                                        <p:strVal val="visible"/>
                                      </p:to>
                                    </p:set>
                                    <p:animEffect transition="in" filter="wipe(left)">
                                      <p:cBhvr>
                                        <p:cTn id="31"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7" grpId="0" autoUpdateAnimBg="0"/>
      <p:bldP spid="57348" grpId="0" autoUpdateAnimBg="0"/>
      <p:bldP spid="57349" grpId="0" autoUpdateAnimBg="0"/>
      <p:bldP spid="5735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Die Taupunktsänderung</a:t>
            </a:r>
          </a:p>
        </p:txBody>
      </p:sp>
      <p:pic>
        <p:nvPicPr>
          <p:cNvPr id="58371" name="Picture 3" descr="E:\AB\FLIEGEN\MET\PP-Met\taupunk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819400"/>
            <a:ext cx="3352800"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2" name="Picture 4" descr="E:\AB\FLIEGEN\MET\PP-Met\taupunkt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371600"/>
            <a:ext cx="3362325" cy="536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3" name="Picture 5" descr="E:\AB\FLIEGEN\MET\PP-Met\taupunkt2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5992" y="1476375"/>
            <a:ext cx="320992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4" name="Line 6"/>
          <p:cNvSpPr>
            <a:spLocks noChangeShapeType="1"/>
          </p:cNvSpPr>
          <p:nvPr/>
        </p:nvSpPr>
        <p:spPr bwMode="auto">
          <a:xfrm>
            <a:off x="2775992" y="2935288"/>
            <a:ext cx="3200400" cy="0"/>
          </a:xfrm>
          <a:prstGeom prst="line">
            <a:avLst/>
          </a:prstGeom>
          <a:noFill/>
          <a:ln w="1587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58375" name="Text Box 7"/>
          <p:cNvSpPr txBox="1">
            <a:spLocks noChangeArrowheads="1"/>
          </p:cNvSpPr>
          <p:nvPr/>
        </p:nvSpPr>
        <p:spPr bwMode="auto">
          <a:xfrm>
            <a:off x="6227847" y="2132856"/>
            <a:ext cx="2592626" cy="2062103"/>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3200" dirty="0">
                <a:latin typeface="Calibri" charset="0"/>
              </a:rPr>
              <a:t>Der Taupunkt nimmt um</a:t>
            </a:r>
            <a:br>
              <a:rPr lang="de-DE" sz="3200" dirty="0">
                <a:latin typeface="Calibri" charset="0"/>
              </a:rPr>
            </a:br>
            <a:r>
              <a:rPr lang="de-DE" sz="3200" b="1" dirty="0">
                <a:effectLst>
                  <a:outerShdw blurRad="38100" dist="38100" dir="2700000" algn="tl">
                    <a:srgbClr val="DDDDDD"/>
                  </a:outerShdw>
                </a:effectLst>
                <a:latin typeface="Calibri" charset="0"/>
              </a:rPr>
              <a:t>0,2 °C/100m</a:t>
            </a:r>
            <a:r>
              <a:rPr lang="de-DE" sz="3200" dirty="0">
                <a:latin typeface="Calibri" charset="0"/>
              </a:rPr>
              <a:t> ab!</a:t>
            </a:r>
            <a:endParaRPr lang="de-DE" sz="1800" dirty="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58370"/>
                                        </p:tgtEl>
                                        <p:attrNameLst>
                                          <p:attrName>style.visibility</p:attrName>
                                        </p:attrNameLst>
                                      </p:cBhvr>
                                      <p:to>
                                        <p:strVal val="visible"/>
                                      </p:to>
                                    </p:set>
                                    <p:animEffect transition="in" filter="barn(outHorizontal)">
                                      <p:cBhvr>
                                        <p:cTn id="7" dur="5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slide(fromBottom)">
                                      <p:cBhvr>
                                        <p:cTn id="12" dur="500"/>
                                        <p:tgtEl>
                                          <p:spTgt spid="58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4" fill="hold" nodeType="clickEffect">
                                  <p:stCondLst>
                                    <p:cond delay="0"/>
                                  </p:stCondLst>
                                  <p:childTnLst>
                                    <p:set>
                                      <p:cBhvr>
                                        <p:cTn id="16" dur="1" fill="hold">
                                          <p:stCondLst>
                                            <p:cond delay="0"/>
                                          </p:stCondLst>
                                        </p:cTn>
                                        <p:tgtEl>
                                          <p:spTgt spid="58372"/>
                                        </p:tgtEl>
                                        <p:attrNameLst>
                                          <p:attrName>style.visibility</p:attrName>
                                        </p:attrNameLst>
                                      </p:cBhvr>
                                      <p:to>
                                        <p:strVal val="visible"/>
                                      </p:to>
                                    </p:set>
                                    <p:anim calcmode="lin" valueType="num">
                                      <p:cBhvr>
                                        <p:cTn id="17" dur="500" fill="hold"/>
                                        <p:tgtEl>
                                          <p:spTgt spid="58372"/>
                                        </p:tgtEl>
                                        <p:attrNameLst>
                                          <p:attrName>ppt_x</p:attrName>
                                        </p:attrNameLst>
                                      </p:cBhvr>
                                      <p:tavLst>
                                        <p:tav tm="0">
                                          <p:val>
                                            <p:strVal val="#ppt_x"/>
                                          </p:val>
                                        </p:tav>
                                        <p:tav tm="100000">
                                          <p:val>
                                            <p:strVal val="#ppt_x"/>
                                          </p:val>
                                        </p:tav>
                                      </p:tavLst>
                                    </p:anim>
                                    <p:anim calcmode="lin" valueType="num">
                                      <p:cBhvr>
                                        <p:cTn id="18" dur="500" fill="hold"/>
                                        <p:tgtEl>
                                          <p:spTgt spid="58372"/>
                                        </p:tgtEl>
                                        <p:attrNameLst>
                                          <p:attrName>ppt_y</p:attrName>
                                        </p:attrNameLst>
                                      </p:cBhvr>
                                      <p:tavLst>
                                        <p:tav tm="0">
                                          <p:val>
                                            <p:strVal val="#ppt_y+#ppt_h/2"/>
                                          </p:val>
                                        </p:tav>
                                        <p:tav tm="100000">
                                          <p:val>
                                            <p:strVal val="#ppt_y"/>
                                          </p:val>
                                        </p:tav>
                                      </p:tavLst>
                                    </p:anim>
                                    <p:anim calcmode="lin" valueType="num">
                                      <p:cBhvr>
                                        <p:cTn id="19" dur="500" fill="hold"/>
                                        <p:tgtEl>
                                          <p:spTgt spid="58372"/>
                                        </p:tgtEl>
                                        <p:attrNameLst>
                                          <p:attrName>ppt_w</p:attrName>
                                        </p:attrNameLst>
                                      </p:cBhvr>
                                      <p:tavLst>
                                        <p:tav tm="0">
                                          <p:val>
                                            <p:strVal val="#ppt_w"/>
                                          </p:val>
                                        </p:tav>
                                        <p:tav tm="100000">
                                          <p:val>
                                            <p:strVal val="#ppt_w"/>
                                          </p:val>
                                        </p:tav>
                                      </p:tavLst>
                                    </p:anim>
                                    <p:anim calcmode="lin" valueType="num">
                                      <p:cBhvr>
                                        <p:cTn id="20" dur="500" fill="hold"/>
                                        <p:tgtEl>
                                          <p:spTgt spid="5837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4" fill="hold" nodeType="clickEffect">
                                  <p:stCondLst>
                                    <p:cond delay="0"/>
                                  </p:stCondLst>
                                  <p:childTnLst>
                                    <p:set>
                                      <p:cBhvr>
                                        <p:cTn id="24" dur="1" fill="hold">
                                          <p:stCondLst>
                                            <p:cond delay="0"/>
                                          </p:stCondLst>
                                        </p:cTn>
                                        <p:tgtEl>
                                          <p:spTgt spid="58373"/>
                                        </p:tgtEl>
                                        <p:attrNameLst>
                                          <p:attrName>style.visibility</p:attrName>
                                        </p:attrNameLst>
                                      </p:cBhvr>
                                      <p:to>
                                        <p:strVal val="visible"/>
                                      </p:to>
                                    </p:set>
                                    <p:anim calcmode="lin" valueType="num">
                                      <p:cBhvr>
                                        <p:cTn id="25" dur="500" fill="hold"/>
                                        <p:tgtEl>
                                          <p:spTgt spid="58373"/>
                                        </p:tgtEl>
                                        <p:attrNameLst>
                                          <p:attrName>ppt_x</p:attrName>
                                        </p:attrNameLst>
                                      </p:cBhvr>
                                      <p:tavLst>
                                        <p:tav tm="0">
                                          <p:val>
                                            <p:strVal val="#ppt_x"/>
                                          </p:val>
                                        </p:tav>
                                        <p:tav tm="100000">
                                          <p:val>
                                            <p:strVal val="#ppt_x"/>
                                          </p:val>
                                        </p:tav>
                                      </p:tavLst>
                                    </p:anim>
                                    <p:anim calcmode="lin" valueType="num">
                                      <p:cBhvr>
                                        <p:cTn id="26" dur="500" fill="hold"/>
                                        <p:tgtEl>
                                          <p:spTgt spid="58373"/>
                                        </p:tgtEl>
                                        <p:attrNameLst>
                                          <p:attrName>ppt_y</p:attrName>
                                        </p:attrNameLst>
                                      </p:cBhvr>
                                      <p:tavLst>
                                        <p:tav tm="0">
                                          <p:val>
                                            <p:strVal val="#ppt_y+#ppt_h/2"/>
                                          </p:val>
                                        </p:tav>
                                        <p:tav tm="100000">
                                          <p:val>
                                            <p:strVal val="#ppt_y"/>
                                          </p:val>
                                        </p:tav>
                                      </p:tavLst>
                                    </p:anim>
                                    <p:anim calcmode="lin" valueType="num">
                                      <p:cBhvr>
                                        <p:cTn id="27" dur="500" fill="hold"/>
                                        <p:tgtEl>
                                          <p:spTgt spid="58373"/>
                                        </p:tgtEl>
                                        <p:attrNameLst>
                                          <p:attrName>ppt_w</p:attrName>
                                        </p:attrNameLst>
                                      </p:cBhvr>
                                      <p:tavLst>
                                        <p:tav tm="0">
                                          <p:val>
                                            <p:strVal val="#ppt_w"/>
                                          </p:val>
                                        </p:tav>
                                        <p:tav tm="100000">
                                          <p:val>
                                            <p:strVal val="#ppt_w"/>
                                          </p:val>
                                        </p:tav>
                                      </p:tavLst>
                                    </p:anim>
                                    <p:anim calcmode="lin" valueType="num">
                                      <p:cBhvr>
                                        <p:cTn id="28" dur="500" fill="hold"/>
                                        <p:tgtEl>
                                          <p:spTgt spid="58373"/>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
                            </p:stCondLst>
                            <p:childTnLst>
                              <p:par>
                                <p:cTn id="30" presetID="17" presetClass="entr" presetSubtype="8" fill="hold" grpId="0" nodeType="afterEffect">
                                  <p:stCondLst>
                                    <p:cond delay="1000"/>
                                  </p:stCondLst>
                                  <p:childTnLst>
                                    <p:set>
                                      <p:cBhvr>
                                        <p:cTn id="31" dur="1" fill="hold">
                                          <p:stCondLst>
                                            <p:cond delay="0"/>
                                          </p:stCondLst>
                                        </p:cTn>
                                        <p:tgtEl>
                                          <p:spTgt spid="58374"/>
                                        </p:tgtEl>
                                        <p:attrNameLst>
                                          <p:attrName>style.visibility</p:attrName>
                                        </p:attrNameLst>
                                      </p:cBhvr>
                                      <p:to>
                                        <p:strVal val="visible"/>
                                      </p:to>
                                    </p:set>
                                    <p:anim calcmode="lin" valueType="num">
                                      <p:cBhvr>
                                        <p:cTn id="32" dur="500" fill="hold"/>
                                        <p:tgtEl>
                                          <p:spTgt spid="58374"/>
                                        </p:tgtEl>
                                        <p:attrNameLst>
                                          <p:attrName>ppt_x</p:attrName>
                                        </p:attrNameLst>
                                      </p:cBhvr>
                                      <p:tavLst>
                                        <p:tav tm="0">
                                          <p:val>
                                            <p:strVal val="#ppt_x-#ppt_w/2"/>
                                          </p:val>
                                        </p:tav>
                                        <p:tav tm="100000">
                                          <p:val>
                                            <p:strVal val="#ppt_x"/>
                                          </p:val>
                                        </p:tav>
                                      </p:tavLst>
                                    </p:anim>
                                    <p:anim calcmode="lin" valueType="num">
                                      <p:cBhvr>
                                        <p:cTn id="33" dur="500" fill="hold"/>
                                        <p:tgtEl>
                                          <p:spTgt spid="58374"/>
                                        </p:tgtEl>
                                        <p:attrNameLst>
                                          <p:attrName>ppt_y</p:attrName>
                                        </p:attrNameLst>
                                      </p:cBhvr>
                                      <p:tavLst>
                                        <p:tav tm="0">
                                          <p:val>
                                            <p:strVal val="#ppt_y"/>
                                          </p:val>
                                        </p:tav>
                                        <p:tav tm="100000">
                                          <p:val>
                                            <p:strVal val="#ppt_y"/>
                                          </p:val>
                                        </p:tav>
                                      </p:tavLst>
                                    </p:anim>
                                    <p:anim calcmode="lin" valueType="num">
                                      <p:cBhvr>
                                        <p:cTn id="34" dur="500" fill="hold"/>
                                        <p:tgtEl>
                                          <p:spTgt spid="58374"/>
                                        </p:tgtEl>
                                        <p:attrNameLst>
                                          <p:attrName>ppt_w</p:attrName>
                                        </p:attrNameLst>
                                      </p:cBhvr>
                                      <p:tavLst>
                                        <p:tav tm="0">
                                          <p:val>
                                            <p:fltVal val="0"/>
                                          </p:val>
                                        </p:tav>
                                        <p:tav tm="100000">
                                          <p:val>
                                            <p:strVal val="#ppt_w"/>
                                          </p:val>
                                        </p:tav>
                                      </p:tavLst>
                                    </p:anim>
                                    <p:anim calcmode="lin" valueType="num">
                                      <p:cBhvr>
                                        <p:cTn id="35" dur="500" fill="hold"/>
                                        <p:tgtEl>
                                          <p:spTgt spid="58374"/>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58375"/>
                                        </p:tgtEl>
                                        <p:attrNameLst>
                                          <p:attrName>style.visibility</p:attrName>
                                        </p:attrNameLst>
                                      </p:cBhvr>
                                      <p:to>
                                        <p:strVal val="visible"/>
                                      </p:to>
                                    </p:set>
                                    <p:anim calcmode="lin" valueType="num">
                                      <p:cBhvr>
                                        <p:cTn id="40" dur="500" fill="hold"/>
                                        <p:tgtEl>
                                          <p:spTgt spid="58375"/>
                                        </p:tgtEl>
                                        <p:attrNameLst>
                                          <p:attrName>ppt_w</p:attrName>
                                        </p:attrNameLst>
                                      </p:cBhvr>
                                      <p:tavLst>
                                        <p:tav tm="0">
                                          <p:val>
                                            <p:fltVal val="0"/>
                                          </p:val>
                                        </p:tav>
                                        <p:tav tm="100000">
                                          <p:val>
                                            <p:strVal val="#ppt_w"/>
                                          </p:val>
                                        </p:tav>
                                      </p:tavLst>
                                    </p:anim>
                                    <p:anim calcmode="lin" valueType="num">
                                      <p:cBhvr>
                                        <p:cTn id="41" dur="500" fill="hold"/>
                                        <p:tgtEl>
                                          <p:spTgt spid="58375"/>
                                        </p:tgtEl>
                                        <p:attrNameLst>
                                          <p:attrName>ppt_h</p:attrName>
                                        </p:attrNameLst>
                                      </p:cBhvr>
                                      <p:tavLst>
                                        <p:tav tm="0">
                                          <p:val>
                                            <p:fltVal val="0"/>
                                          </p:val>
                                        </p:tav>
                                        <p:tav tm="100000">
                                          <p:val>
                                            <p:strVal val="#ppt_h"/>
                                          </p:val>
                                        </p:tav>
                                      </p:tavLst>
                                    </p:anim>
                                    <p:anim calcmode="lin" valueType="num">
                                      <p:cBhvr>
                                        <p:cTn id="42" dur="500" fill="hold"/>
                                        <p:tgtEl>
                                          <p:spTgt spid="58375"/>
                                        </p:tgtEl>
                                        <p:attrNameLst>
                                          <p:attrName>ppt_x</p:attrName>
                                        </p:attrNameLst>
                                      </p:cBhvr>
                                      <p:tavLst>
                                        <p:tav tm="0">
                                          <p:val>
                                            <p:fltVal val="0.5"/>
                                          </p:val>
                                        </p:tav>
                                        <p:tav tm="100000">
                                          <p:val>
                                            <p:strVal val="#ppt_x"/>
                                          </p:val>
                                        </p:tav>
                                      </p:tavLst>
                                    </p:anim>
                                    <p:anim calcmode="lin" valueType="num">
                                      <p:cBhvr>
                                        <p:cTn id="43" dur="500" fill="hold"/>
                                        <p:tgtEl>
                                          <p:spTgt spid="5837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4" grpId="0" animBg="1"/>
      <p:bldP spid="5837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Berechnung der Basishöhe</a:t>
            </a:r>
          </a:p>
        </p:txBody>
      </p:sp>
      <p:sp>
        <p:nvSpPr>
          <p:cNvPr id="59395" name="Text Box 3"/>
          <p:cNvSpPr txBox="1">
            <a:spLocks noChangeArrowheads="1"/>
          </p:cNvSpPr>
          <p:nvPr/>
        </p:nvSpPr>
        <p:spPr bwMode="auto">
          <a:xfrm>
            <a:off x="806450" y="2133600"/>
            <a:ext cx="76517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2000">
                <a:latin typeface="Calibri" charset="0"/>
              </a:rPr>
              <a:t>Die Temperatur eines aufsteigenden Luftpakets nimmt um 1 °C/100m ab,</a:t>
            </a:r>
            <a:endParaRPr lang="de-DE" sz="1800">
              <a:latin typeface="Calibri" charset="0"/>
            </a:endParaRPr>
          </a:p>
        </p:txBody>
      </p:sp>
      <p:sp>
        <p:nvSpPr>
          <p:cNvPr id="59396" name="Text Box 4"/>
          <p:cNvSpPr txBox="1">
            <a:spLocks noChangeArrowheads="1"/>
          </p:cNvSpPr>
          <p:nvPr/>
        </p:nvSpPr>
        <p:spPr bwMode="auto">
          <a:xfrm>
            <a:off x="838200" y="2667000"/>
            <a:ext cx="5273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2000">
                <a:latin typeface="Calibri" charset="0"/>
              </a:rPr>
              <a:t>der Taupunkt der Luft nimmt um 0,2 °C/100m ab.</a:t>
            </a:r>
            <a:endParaRPr lang="de-DE" sz="1800">
              <a:latin typeface="Calibri" charset="0"/>
            </a:endParaRPr>
          </a:p>
        </p:txBody>
      </p:sp>
      <p:sp>
        <p:nvSpPr>
          <p:cNvPr id="59397" name="Text Box 5"/>
          <p:cNvSpPr txBox="1">
            <a:spLocks noChangeArrowheads="1"/>
          </p:cNvSpPr>
          <p:nvPr/>
        </p:nvSpPr>
        <p:spPr bwMode="auto">
          <a:xfrm>
            <a:off x="838200" y="3200400"/>
            <a:ext cx="77739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2000">
                <a:latin typeface="Calibri" charset="0"/>
              </a:rPr>
              <a:t>Das aufsteigende Luftpaket nähert sich seinem Taupunkt um 0,8 °C/100m.</a:t>
            </a:r>
            <a:endParaRPr lang="de-DE" sz="1800">
              <a:latin typeface="Calibri" charset="0"/>
            </a:endParaRPr>
          </a:p>
        </p:txBody>
      </p:sp>
      <p:graphicFrame>
        <p:nvGraphicFramePr>
          <p:cNvPr id="59398" name="Object 2"/>
          <p:cNvGraphicFramePr>
            <a:graphicFrameLocks noChangeAspect="1"/>
          </p:cNvGraphicFramePr>
          <p:nvPr/>
        </p:nvGraphicFramePr>
        <p:xfrm>
          <a:off x="838200" y="4114800"/>
          <a:ext cx="6858000" cy="1104900"/>
        </p:xfrm>
        <a:graphic>
          <a:graphicData uri="http://schemas.openxmlformats.org/presentationml/2006/ole">
            <mc:AlternateContent xmlns:mc="http://schemas.openxmlformats.org/markup-compatibility/2006">
              <mc:Choice xmlns:v="urn:schemas-microsoft-com:vml" Requires="v">
                <p:oleObj spid="_x0000_s72764" name="Equation" r:id="rId4" imgW="2603160" imgH="419040" progId="Equation.DSMT4">
                  <p:embed/>
                </p:oleObj>
              </mc:Choice>
              <mc:Fallback>
                <p:oleObj name="Equation" r:id="rId4" imgW="2603160" imgH="4190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114800"/>
                        <a:ext cx="6858000" cy="1104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59394"/>
                                        </p:tgtEl>
                                        <p:attrNameLst>
                                          <p:attrName>style.visibility</p:attrName>
                                        </p:attrNameLst>
                                      </p:cBhvr>
                                      <p:to>
                                        <p:strVal val="visible"/>
                                      </p:to>
                                    </p:set>
                                    <p:animEffect transition="in" filter="barn(outHorizontal)">
                                      <p:cBhvr>
                                        <p:cTn id="7" dur="5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59395"/>
                                        </p:tgtEl>
                                        <p:attrNameLst>
                                          <p:attrName>style.visibility</p:attrName>
                                        </p:attrNameLst>
                                      </p:cBhvr>
                                      <p:to>
                                        <p:strVal val="visible"/>
                                      </p:to>
                                    </p:set>
                                    <p:anim calcmode="lin" valueType="num">
                                      <p:cBhvr>
                                        <p:cTn id="12" dur="500" fill="hold"/>
                                        <p:tgtEl>
                                          <p:spTgt spid="59395"/>
                                        </p:tgtEl>
                                        <p:attrNameLst>
                                          <p:attrName>ppt_x</p:attrName>
                                        </p:attrNameLst>
                                      </p:cBhvr>
                                      <p:tavLst>
                                        <p:tav tm="0">
                                          <p:val>
                                            <p:strVal val="#ppt_x-#ppt_w/2"/>
                                          </p:val>
                                        </p:tav>
                                        <p:tav tm="100000">
                                          <p:val>
                                            <p:strVal val="#ppt_x"/>
                                          </p:val>
                                        </p:tav>
                                      </p:tavLst>
                                    </p:anim>
                                    <p:anim calcmode="lin" valueType="num">
                                      <p:cBhvr>
                                        <p:cTn id="13" dur="500" fill="hold"/>
                                        <p:tgtEl>
                                          <p:spTgt spid="59395"/>
                                        </p:tgtEl>
                                        <p:attrNameLst>
                                          <p:attrName>ppt_y</p:attrName>
                                        </p:attrNameLst>
                                      </p:cBhvr>
                                      <p:tavLst>
                                        <p:tav tm="0">
                                          <p:val>
                                            <p:strVal val="#ppt_y"/>
                                          </p:val>
                                        </p:tav>
                                        <p:tav tm="100000">
                                          <p:val>
                                            <p:strVal val="#ppt_y"/>
                                          </p:val>
                                        </p:tav>
                                      </p:tavLst>
                                    </p:anim>
                                    <p:anim calcmode="lin" valueType="num">
                                      <p:cBhvr>
                                        <p:cTn id="14" dur="500" fill="hold"/>
                                        <p:tgtEl>
                                          <p:spTgt spid="59395"/>
                                        </p:tgtEl>
                                        <p:attrNameLst>
                                          <p:attrName>ppt_w</p:attrName>
                                        </p:attrNameLst>
                                      </p:cBhvr>
                                      <p:tavLst>
                                        <p:tav tm="0">
                                          <p:val>
                                            <p:fltVal val="0"/>
                                          </p:val>
                                        </p:tav>
                                        <p:tav tm="100000">
                                          <p:val>
                                            <p:strVal val="#ppt_w"/>
                                          </p:val>
                                        </p:tav>
                                      </p:tavLst>
                                    </p:anim>
                                    <p:anim calcmode="lin" valueType="num">
                                      <p:cBhvr>
                                        <p:cTn id="15" dur="500" fill="hold"/>
                                        <p:tgtEl>
                                          <p:spTgt spid="59395"/>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59396"/>
                                        </p:tgtEl>
                                        <p:attrNameLst>
                                          <p:attrName>style.visibility</p:attrName>
                                        </p:attrNameLst>
                                      </p:cBhvr>
                                      <p:to>
                                        <p:strVal val="visible"/>
                                      </p:to>
                                    </p:set>
                                    <p:anim calcmode="lin" valueType="num">
                                      <p:cBhvr>
                                        <p:cTn id="20" dur="500" fill="hold"/>
                                        <p:tgtEl>
                                          <p:spTgt spid="59396"/>
                                        </p:tgtEl>
                                        <p:attrNameLst>
                                          <p:attrName>ppt_x</p:attrName>
                                        </p:attrNameLst>
                                      </p:cBhvr>
                                      <p:tavLst>
                                        <p:tav tm="0">
                                          <p:val>
                                            <p:strVal val="#ppt_x-#ppt_w/2"/>
                                          </p:val>
                                        </p:tav>
                                        <p:tav tm="100000">
                                          <p:val>
                                            <p:strVal val="#ppt_x"/>
                                          </p:val>
                                        </p:tav>
                                      </p:tavLst>
                                    </p:anim>
                                    <p:anim calcmode="lin" valueType="num">
                                      <p:cBhvr>
                                        <p:cTn id="21" dur="500" fill="hold"/>
                                        <p:tgtEl>
                                          <p:spTgt spid="59396"/>
                                        </p:tgtEl>
                                        <p:attrNameLst>
                                          <p:attrName>ppt_y</p:attrName>
                                        </p:attrNameLst>
                                      </p:cBhvr>
                                      <p:tavLst>
                                        <p:tav tm="0">
                                          <p:val>
                                            <p:strVal val="#ppt_y"/>
                                          </p:val>
                                        </p:tav>
                                        <p:tav tm="100000">
                                          <p:val>
                                            <p:strVal val="#ppt_y"/>
                                          </p:val>
                                        </p:tav>
                                      </p:tavLst>
                                    </p:anim>
                                    <p:anim calcmode="lin" valueType="num">
                                      <p:cBhvr>
                                        <p:cTn id="22" dur="500" fill="hold"/>
                                        <p:tgtEl>
                                          <p:spTgt spid="59396"/>
                                        </p:tgtEl>
                                        <p:attrNameLst>
                                          <p:attrName>ppt_w</p:attrName>
                                        </p:attrNameLst>
                                      </p:cBhvr>
                                      <p:tavLst>
                                        <p:tav tm="0">
                                          <p:val>
                                            <p:fltVal val="0"/>
                                          </p:val>
                                        </p:tav>
                                        <p:tav tm="100000">
                                          <p:val>
                                            <p:strVal val="#ppt_w"/>
                                          </p:val>
                                        </p:tav>
                                      </p:tavLst>
                                    </p:anim>
                                    <p:anim calcmode="lin" valueType="num">
                                      <p:cBhvr>
                                        <p:cTn id="23" dur="500" fill="hold"/>
                                        <p:tgtEl>
                                          <p:spTgt spid="59396"/>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59397"/>
                                        </p:tgtEl>
                                        <p:attrNameLst>
                                          <p:attrName>style.visibility</p:attrName>
                                        </p:attrNameLst>
                                      </p:cBhvr>
                                      <p:to>
                                        <p:strVal val="visible"/>
                                      </p:to>
                                    </p:set>
                                    <p:anim calcmode="lin" valueType="num">
                                      <p:cBhvr>
                                        <p:cTn id="28" dur="500" fill="hold"/>
                                        <p:tgtEl>
                                          <p:spTgt spid="59397"/>
                                        </p:tgtEl>
                                        <p:attrNameLst>
                                          <p:attrName>ppt_x</p:attrName>
                                        </p:attrNameLst>
                                      </p:cBhvr>
                                      <p:tavLst>
                                        <p:tav tm="0">
                                          <p:val>
                                            <p:strVal val="#ppt_x-#ppt_w/2"/>
                                          </p:val>
                                        </p:tav>
                                        <p:tav tm="100000">
                                          <p:val>
                                            <p:strVal val="#ppt_x"/>
                                          </p:val>
                                        </p:tav>
                                      </p:tavLst>
                                    </p:anim>
                                    <p:anim calcmode="lin" valueType="num">
                                      <p:cBhvr>
                                        <p:cTn id="29" dur="500" fill="hold"/>
                                        <p:tgtEl>
                                          <p:spTgt spid="59397"/>
                                        </p:tgtEl>
                                        <p:attrNameLst>
                                          <p:attrName>ppt_y</p:attrName>
                                        </p:attrNameLst>
                                      </p:cBhvr>
                                      <p:tavLst>
                                        <p:tav tm="0">
                                          <p:val>
                                            <p:strVal val="#ppt_y"/>
                                          </p:val>
                                        </p:tav>
                                        <p:tav tm="100000">
                                          <p:val>
                                            <p:strVal val="#ppt_y"/>
                                          </p:val>
                                        </p:tav>
                                      </p:tavLst>
                                    </p:anim>
                                    <p:anim calcmode="lin" valueType="num">
                                      <p:cBhvr>
                                        <p:cTn id="30" dur="500" fill="hold"/>
                                        <p:tgtEl>
                                          <p:spTgt spid="59397"/>
                                        </p:tgtEl>
                                        <p:attrNameLst>
                                          <p:attrName>ppt_w</p:attrName>
                                        </p:attrNameLst>
                                      </p:cBhvr>
                                      <p:tavLst>
                                        <p:tav tm="0">
                                          <p:val>
                                            <p:fltVal val="0"/>
                                          </p:val>
                                        </p:tav>
                                        <p:tav tm="100000">
                                          <p:val>
                                            <p:strVal val="#ppt_w"/>
                                          </p:val>
                                        </p:tav>
                                      </p:tavLst>
                                    </p:anim>
                                    <p:anim calcmode="lin" valueType="num">
                                      <p:cBhvr>
                                        <p:cTn id="31" dur="500" fill="hold"/>
                                        <p:tgtEl>
                                          <p:spTgt spid="59397"/>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59398"/>
                                        </p:tgtEl>
                                        <p:attrNameLst>
                                          <p:attrName>style.visibility</p:attrName>
                                        </p:attrNameLst>
                                      </p:cBhvr>
                                      <p:to>
                                        <p:strVal val="visible"/>
                                      </p:to>
                                    </p:set>
                                    <p:anim calcmode="lin" valueType="num">
                                      <p:cBhvr>
                                        <p:cTn id="36" dur="500" fill="hold"/>
                                        <p:tgtEl>
                                          <p:spTgt spid="59398"/>
                                        </p:tgtEl>
                                        <p:attrNameLst>
                                          <p:attrName>ppt_w</p:attrName>
                                        </p:attrNameLst>
                                      </p:cBhvr>
                                      <p:tavLst>
                                        <p:tav tm="0">
                                          <p:val>
                                            <p:fltVal val="0"/>
                                          </p:val>
                                        </p:tav>
                                        <p:tav tm="100000">
                                          <p:val>
                                            <p:strVal val="#ppt_w"/>
                                          </p:val>
                                        </p:tav>
                                      </p:tavLst>
                                    </p:anim>
                                    <p:anim calcmode="lin" valueType="num">
                                      <p:cBhvr>
                                        <p:cTn id="37" dur="500" fill="hold"/>
                                        <p:tgtEl>
                                          <p:spTgt spid="59398"/>
                                        </p:tgtEl>
                                        <p:attrNameLst>
                                          <p:attrName>ppt_h</p:attrName>
                                        </p:attrNameLst>
                                      </p:cBhvr>
                                      <p:tavLst>
                                        <p:tav tm="0">
                                          <p:val>
                                            <p:fltVal val="0"/>
                                          </p:val>
                                        </p:tav>
                                        <p:tav tm="100000">
                                          <p:val>
                                            <p:strVal val="#ppt_h"/>
                                          </p:val>
                                        </p:tav>
                                      </p:tavLst>
                                    </p:anim>
                                    <p:anim calcmode="lin" valueType="num">
                                      <p:cBhvr>
                                        <p:cTn id="38" dur="500" fill="hold"/>
                                        <p:tgtEl>
                                          <p:spTgt spid="59398"/>
                                        </p:tgtEl>
                                        <p:attrNameLst>
                                          <p:attrName>ppt_x</p:attrName>
                                        </p:attrNameLst>
                                      </p:cBhvr>
                                      <p:tavLst>
                                        <p:tav tm="0">
                                          <p:val>
                                            <p:fltVal val="0.5"/>
                                          </p:val>
                                        </p:tav>
                                        <p:tav tm="100000">
                                          <p:val>
                                            <p:strVal val="#ppt_x"/>
                                          </p:val>
                                        </p:tav>
                                      </p:tavLst>
                                    </p:anim>
                                    <p:anim calcmode="lin" valueType="num">
                                      <p:cBhvr>
                                        <p:cTn id="39" dur="500" fill="hold"/>
                                        <p:tgtEl>
                                          <p:spTgt spid="593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utoUpdateAnimBg="0"/>
      <p:bldP spid="59396" grpId="0" autoUpdateAnimBg="0"/>
      <p:bldP spid="5939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Grafische Basisbestimmung</a:t>
            </a:r>
          </a:p>
        </p:txBody>
      </p:sp>
      <p:pic>
        <p:nvPicPr>
          <p:cNvPr id="60419" name="Picture 3" descr="E:\AB\FLIEGEN\MET\PP-Met\koo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66850"/>
            <a:ext cx="4113213" cy="470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0" name="Text Box 4"/>
          <p:cNvSpPr txBox="1">
            <a:spLocks noChangeArrowheads="1"/>
          </p:cNvSpPr>
          <p:nvPr/>
        </p:nvSpPr>
        <p:spPr bwMode="auto">
          <a:xfrm rot="-5400000">
            <a:off x="2255044" y="1721644"/>
            <a:ext cx="1066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Höhe [m]</a:t>
            </a:r>
          </a:p>
        </p:txBody>
      </p:sp>
      <p:sp>
        <p:nvSpPr>
          <p:cNvPr id="60421" name="Text Box 5"/>
          <p:cNvSpPr txBox="1">
            <a:spLocks noChangeArrowheads="1"/>
          </p:cNvSpPr>
          <p:nvPr/>
        </p:nvSpPr>
        <p:spPr bwMode="auto">
          <a:xfrm>
            <a:off x="7229475" y="5805488"/>
            <a:ext cx="12287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Temp. [°C]</a:t>
            </a:r>
          </a:p>
        </p:txBody>
      </p:sp>
      <p:sp>
        <p:nvSpPr>
          <p:cNvPr id="60422" name="Line 6"/>
          <p:cNvSpPr>
            <a:spLocks noChangeShapeType="1"/>
          </p:cNvSpPr>
          <p:nvPr/>
        </p:nvSpPr>
        <p:spPr bwMode="auto">
          <a:xfrm>
            <a:off x="5867400" y="5943600"/>
            <a:ext cx="0" cy="2286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60423" name="Line 7"/>
          <p:cNvSpPr>
            <a:spLocks noChangeShapeType="1"/>
          </p:cNvSpPr>
          <p:nvPr/>
        </p:nvSpPr>
        <p:spPr bwMode="auto">
          <a:xfrm>
            <a:off x="6553200" y="5943600"/>
            <a:ext cx="0" cy="2286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60424" name="Line 8"/>
          <p:cNvSpPr>
            <a:spLocks noChangeShapeType="1"/>
          </p:cNvSpPr>
          <p:nvPr/>
        </p:nvSpPr>
        <p:spPr bwMode="auto">
          <a:xfrm rot="5400000">
            <a:off x="3047206" y="2362994"/>
            <a:ext cx="1588" cy="457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60425" name="Line 9"/>
          <p:cNvSpPr>
            <a:spLocks noChangeShapeType="1"/>
          </p:cNvSpPr>
          <p:nvPr/>
        </p:nvSpPr>
        <p:spPr bwMode="auto">
          <a:xfrm rot="2700000">
            <a:off x="2286794" y="4342606"/>
            <a:ext cx="5029200" cy="1588"/>
          </a:xfrm>
          <a:prstGeom prst="line">
            <a:avLst/>
          </a:prstGeom>
          <a:noFill/>
          <a:ln w="25400">
            <a:solidFill>
              <a:srgbClr val="99CC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60426" name="Text Box 10"/>
          <p:cNvSpPr txBox="1">
            <a:spLocks noChangeArrowheads="1"/>
          </p:cNvSpPr>
          <p:nvPr/>
        </p:nvSpPr>
        <p:spPr bwMode="auto">
          <a:xfrm>
            <a:off x="6324600" y="6096000"/>
            <a:ext cx="412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20</a:t>
            </a:r>
          </a:p>
        </p:txBody>
      </p:sp>
      <p:sp>
        <p:nvSpPr>
          <p:cNvPr id="60427" name="Text Box 11"/>
          <p:cNvSpPr txBox="1">
            <a:spLocks noChangeArrowheads="1"/>
          </p:cNvSpPr>
          <p:nvPr/>
        </p:nvSpPr>
        <p:spPr bwMode="auto">
          <a:xfrm>
            <a:off x="5638800" y="6096000"/>
            <a:ext cx="412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16</a:t>
            </a:r>
          </a:p>
        </p:txBody>
      </p:sp>
      <p:sp>
        <p:nvSpPr>
          <p:cNvPr id="60429" name="Line 13"/>
          <p:cNvSpPr>
            <a:spLocks noChangeShapeType="1"/>
          </p:cNvSpPr>
          <p:nvPr/>
        </p:nvSpPr>
        <p:spPr bwMode="auto">
          <a:xfrm flipV="1">
            <a:off x="5867400" y="5257800"/>
            <a:ext cx="0" cy="685800"/>
          </a:xfrm>
          <a:prstGeom prst="line">
            <a:avLst/>
          </a:prstGeom>
          <a:noFill/>
          <a:ln w="25400">
            <a:solidFill>
              <a:srgbClr val="00CCFF"/>
            </a:solidFill>
            <a:prstDash val="dash"/>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60430" name="Line 14"/>
          <p:cNvSpPr>
            <a:spLocks noChangeShapeType="1"/>
          </p:cNvSpPr>
          <p:nvPr/>
        </p:nvSpPr>
        <p:spPr bwMode="auto">
          <a:xfrm flipH="1">
            <a:off x="2971800" y="5410200"/>
            <a:ext cx="3048000" cy="0"/>
          </a:xfrm>
          <a:prstGeom prst="line">
            <a:avLst/>
          </a:prstGeom>
          <a:noFill/>
          <a:ln w="25400" cap="rnd">
            <a:solidFill>
              <a:srgbClr val="00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60431" name="Text Box 15"/>
          <p:cNvSpPr txBox="1">
            <a:spLocks noChangeArrowheads="1"/>
          </p:cNvSpPr>
          <p:nvPr/>
        </p:nvSpPr>
        <p:spPr bwMode="auto">
          <a:xfrm>
            <a:off x="2444750" y="5257800"/>
            <a:ext cx="52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solidFill>
                  <a:srgbClr val="3399FF"/>
                </a:solidFill>
                <a:latin typeface="Calibri" charset="0"/>
              </a:rPr>
              <a:t>400</a:t>
            </a:r>
            <a:endParaRPr lang="de-DE" sz="1800">
              <a:latin typeface="Calibri" charset="0"/>
            </a:endParaRPr>
          </a:p>
        </p:txBody>
      </p:sp>
      <p:sp>
        <p:nvSpPr>
          <p:cNvPr id="60432" name="Line 16"/>
          <p:cNvSpPr>
            <a:spLocks noChangeShapeType="1"/>
          </p:cNvSpPr>
          <p:nvPr/>
        </p:nvSpPr>
        <p:spPr bwMode="auto">
          <a:xfrm>
            <a:off x="2971800" y="5181600"/>
            <a:ext cx="2819400" cy="0"/>
          </a:xfrm>
          <a:prstGeom prst="line">
            <a:avLst/>
          </a:prstGeom>
          <a:noFill/>
          <a:ln w="25400" cap="rnd">
            <a:solidFill>
              <a:schemeClr val="accent2"/>
            </a:solidFill>
            <a:prstDash val="sysDot"/>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60433" name="Line 17"/>
          <p:cNvSpPr>
            <a:spLocks noChangeShapeType="1"/>
          </p:cNvSpPr>
          <p:nvPr/>
        </p:nvSpPr>
        <p:spPr bwMode="auto">
          <a:xfrm flipH="1" flipV="1">
            <a:off x="5334000" y="4191000"/>
            <a:ext cx="533400" cy="1828800"/>
          </a:xfrm>
          <a:prstGeom prst="line">
            <a:avLst/>
          </a:prstGeom>
          <a:noFill/>
          <a:ln w="25400">
            <a:solidFill>
              <a:schemeClr val="accent2"/>
            </a:solidFill>
            <a:prstDash val="dash"/>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60434" name="Text Box 18"/>
          <p:cNvSpPr txBox="1">
            <a:spLocks noChangeArrowheads="1"/>
          </p:cNvSpPr>
          <p:nvPr/>
        </p:nvSpPr>
        <p:spPr bwMode="auto">
          <a:xfrm>
            <a:off x="5353050" y="4343400"/>
            <a:ext cx="1670050" cy="366713"/>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b="1">
                <a:solidFill>
                  <a:schemeClr val="accent2"/>
                </a:solidFill>
                <a:effectLst>
                  <a:outerShdw blurRad="38100" dist="38100" dir="2700000" algn="tl">
                    <a:srgbClr val="DDDDDD"/>
                  </a:outerShdw>
                </a:effectLst>
                <a:latin typeface="Calibri" charset="0"/>
              </a:rPr>
              <a:t>Taupunktslinie</a:t>
            </a:r>
            <a:endParaRPr lang="de-DE" sz="1800">
              <a:latin typeface="Calibri" charset="0"/>
            </a:endParaRPr>
          </a:p>
        </p:txBody>
      </p:sp>
      <p:sp>
        <p:nvSpPr>
          <p:cNvPr id="60435" name="Text Box 19"/>
          <p:cNvSpPr txBox="1">
            <a:spLocks noChangeArrowheads="1"/>
          </p:cNvSpPr>
          <p:nvPr/>
        </p:nvSpPr>
        <p:spPr bwMode="auto">
          <a:xfrm>
            <a:off x="2444750" y="5029200"/>
            <a:ext cx="527050" cy="366713"/>
          </a:xfrm>
          <a:prstGeom prst="rect">
            <a:avLst/>
          </a:prstGeom>
          <a:noFill/>
          <a:ln w="25400">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b="1">
                <a:solidFill>
                  <a:schemeClr val="accent2"/>
                </a:solidFill>
                <a:effectLst>
                  <a:outerShdw blurRad="38100" dist="38100" dir="2700000" algn="tl">
                    <a:srgbClr val="DDDDDD"/>
                  </a:outerShdw>
                </a:effectLst>
                <a:latin typeface="Calibri" charset="0"/>
              </a:rPr>
              <a:t>500</a:t>
            </a:r>
            <a:endParaRPr lang="de-DE" sz="1800">
              <a:latin typeface="Calibri" charset="0"/>
            </a:endParaRPr>
          </a:p>
        </p:txBody>
      </p:sp>
      <p:sp>
        <p:nvSpPr>
          <p:cNvPr id="60436" name="Text Box 20"/>
          <p:cNvSpPr txBox="1">
            <a:spLocks noChangeArrowheads="1"/>
          </p:cNvSpPr>
          <p:nvPr/>
        </p:nvSpPr>
        <p:spPr bwMode="auto">
          <a:xfrm>
            <a:off x="3670300" y="2819400"/>
            <a:ext cx="47879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solidFill>
                  <a:schemeClr val="accent1"/>
                </a:solidFill>
                <a:latin typeface="Calibri" charset="0"/>
              </a:rPr>
              <a:t>Temperaturverlauf eines aufsteigenden Luftpakets</a:t>
            </a:r>
            <a:endParaRPr lang="de-DE" sz="1800">
              <a:latin typeface="Calibri" charset="0"/>
            </a:endParaRPr>
          </a:p>
        </p:txBody>
      </p:sp>
      <p:sp>
        <p:nvSpPr>
          <p:cNvPr id="60438" name="Text Box 22"/>
          <p:cNvSpPr txBox="1">
            <a:spLocks noChangeArrowheads="1"/>
          </p:cNvSpPr>
          <p:nvPr/>
        </p:nvSpPr>
        <p:spPr bwMode="auto">
          <a:xfrm>
            <a:off x="2133600" y="2452688"/>
            <a:ext cx="641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2000</a:t>
            </a:r>
          </a:p>
        </p:txBody>
      </p:sp>
      <p:sp>
        <p:nvSpPr>
          <p:cNvPr id="60439" name="Text Box 23"/>
          <p:cNvSpPr txBox="1">
            <a:spLocks noChangeArrowheads="1"/>
          </p:cNvSpPr>
          <p:nvPr/>
        </p:nvSpPr>
        <p:spPr bwMode="auto">
          <a:xfrm>
            <a:off x="2971800" y="6172200"/>
            <a:ext cx="298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60418"/>
                                        </p:tgtEl>
                                        <p:attrNameLst>
                                          <p:attrName>style.visibility</p:attrName>
                                        </p:attrNameLst>
                                      </p:cBhvr>
                                      <p:to>
                                        <p:strVal val="visible"/>
                                      </p:to>
                                    </p:set>
                                    <p:animEffect transition="in" filter="barn(outHorizontal)">
                                      <p:cBhvr>
                                        <p:cTn id="7" dur="500"/>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4" fill="hold" nodeType="clickEffect">
                                  <p:stCondLst>
                                    <p:cond delay="0"/>
                                  </p:stCondLst>
                                  <p:childTnLst>
                                    <p:set>
                                      <p:cBhvr>
                                        <p:cTn id="11" dur="1" fill="hold">
                                          <p:stCondLst>
                                            <p:cond delay="0"/>
                                          </p:stCondLst>
                                        </p:cTn>
                                        <p:tgtEl>
                                          <p:spTgt spid="60419"/>
                                        </p:tgtEl>
                                        <p:attrNameLst>
                                          <p:attrName>style.visibility</p:attrName>
                                        </p:attrNameLst>
                                      </p:cBhvr>
                                      <p:to>
                                        <p:strVal val="visible"/>
                                      </p:to>
                                    </p:set>
                                    <p:anim calcmode="lin" valueType="num">
                                      <p:cBhvr>
                                        <p:cTn id="12" dur="500" fill="hold"/>
                                        <p:tgtEl>
                                          <p:spTgt spid="60419"/>
                                        </p:tgtEl>
                                        <p:attrNameLst>
                                          <p:attrName>ppt_x</p:attrName>
                                        </p:attrNameLst>
                                      </p:cBhvr>
                                      <p:tavLst>
                                        <p:tav tm="0">
                                          <p:val>
                                            <p:strVal val="#ppt_x"/>
                                          </p:val>
                                        </p:tav>
                                        <p:tav tm="100000">
                                          <p:val>
                                            <p:strVal val="#ppt_x"/>
                                          </p:val>
                                        </p:tav>
                                      </p:tavLst>
                                    </p:anim>
                                    <p:anim calcmode="lin" valueType="num">
                                      <p:cBhvr>
                                        <p:cTn id="13" dur="500" fill="hold"/>
                                        <p:tgtEl>
                                          <p:spTgt spid="60419"/>
                                        </p:tgtEl>
                                        <p:attrNameLst>
                                          <p:attrName>ppt_y</p:attrName>
                                        </p:attrNameLst>
                                      </p:cBhvr>
                                      <p:tavLst>
                                        <p:tav tm="0">
                                          <p:val>
                                            <p:strVal val="#ppt_y+#ppt_h/2"/>
                                          </p:val>
                                        </p:tav>
                                        <p:tav tm="100000">
                                          <p:val>
                                            <p:strVal val="#ppt_y"/>
                                          </p:val>
                                        </p:tav>
                                      </p:tavLst>
                                    </p:anim>
                                    <p:anim calcmode="lin" valueType="num">
                                      <p:cBhvr>
                                        <p:cTn id="14" dur="500" fill="hold"/>
                                        <p:tgtEl>
                                          <p:spTgt spid="60419"/>
                                        </p:tgtEl>
                                        <p:attrNameLst>
                                          <p:attrName>ppt_w</p:attrName>
                                        </p:attrNameLst>
                                      </p:cBhvr>
                                      <p:tavLst>
                                        <p:tav tm="0">
                                          <p:val>
                                            <p:strVal val="#ppt_w"/>
                                          </p:val>
                                        </p:tav>
                                        <p:tav tm="100000">
                                          <p:val>
                                            <p:strVal val="#ppt_w"/>
                                          </p:val>
                                        </p:tav>
                                      </p:tavLst>
                                    </p:anim>
                                    <p:anim calcmode="lin" valueType="num">
                                      <p:cBhvr>
                                        <p:cTn id="15" dur="500" fill="hold"/>
                                        <p:tgtEl>
                                          <p:spTgt spid="60419"/>
                                        </p:tgtEl>
                                        <p:attrNameLst>
                                          <p:attrName>ppt_h</p:attrName>
                                        </p:attrNameLst>
                                      </p:cBhvr>
                                      <p:tavLst>
                                        <p:tav tm="0">
                                          <p:val>
                                            <p:fltVal val="0"/>
                                          </p:val>
                                        </p:tav>
                                        <p:tav tm="100000">
                                          <p:val>
                                            <p:strVal val="#ppt_h"/>
                                          </p:val>
                                        </p:tav>
                                      </p:tavLst>
                                    </p:anim>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60439"/>
                                        </p:tgtEl>
                                        <p:attrNameLst>
                                          <p:attrName>style.visibility</p:attrName>
                                        </p:attrNameLst>
                                      </p:cBhvr>
                                      <p:to>
                                        <p:strVal val="visible"/>
                                      </p:to>
                                    </p:set>
                                  </p:childTnLst>
                                </p:cTn>
                              </p:par>
                            </p:childTnLst>
                          </p:cTn>
                        </p:par>
                        <p:par>
                          <p:cTn id="19" fill="hold" nodeType="afterGroup">
                            <p:stCondLst>
                              <p:cond delay="1000"/>
                            </p:stCondLst>
                            <p:childTnLst>
                              <p:par>
                                <p:cTn id="20" presetID="17" presetClass="entr" presetSubtype="4" fill="hold" grpId="0" nodeType="afterEffect">
                                  <p:stCondLst>
                                    <p:cond delay="0"/>
                                  </p:stCondLst>
                                  <p:childTnLst>
                                    <p:set>
                                      <p:cBhvr>
                                        <p:cTn id="21" dur="1" fill="hold">
                                          <p:stCondLst>
                                            <p:cond delay="0"/>
                                          </p:stCondLst>
                                        </p:cTn>
                                        <p:tgtEl>
                                          <p:spTgt spid="60420"/>
                                        </p:tgtEl>
                                        <p:attrNameLst>
                                          <p:attrName>style.visibility</p:attrName>
                                        </p:attrNameLst>
                                      </p:cBhvr>
                                      <p:to>
                                        <p:strVal val="visible"/>
                                      </p:to>
                                    </p:set>
                                    <p:anim calcmode="lin" valueType="num">
                                      <p:cBhvr>
                                        <p:cTn id="22" dur="500" fill="hold"/>
                                        <p:tgtEl>
                                          <p:spTgt spid="60420"/>
                                        </p:tgtEl>
                                        <p:attrNameLst>
                                          <p:attrName>ppt_x</p:attrName>
                                        </p:attrNameLst>
                                      </p:cBhvr>
                                      <p:tavLst>
                                        <p:tav tm="0">
                                          <p:val>
                                            <p:strVal val="#ppt_x"/>
                                          </p:val>
                                        </p:tav>
                                        <p:tav tm="100000">
                                          <p:val>
                                            <p:strVal val="#ppt_x"/>
                                          </p:val>
                                        </p:tav>
                                      </p:tavLst>
                                    </p:anim>
                                    <p:anim calcmode="lin" valueType="num">
                                      <p:cBhvr>
                                        <p:cTn id="23" dur="500" fill="hold"/>
                                        <p:tgtEl>
                                          <p:spTgt spid="60420"/>
                                        </p:tgtEl>
                                        <p:attrNameLst>
                                          <p:attrName>ppt_y</p:attrName>
                                        </p:attrNameLst>
                                      </p:cBhvr>
                                      <p:tavLst>
                                        <p:tav tm="0">
                                          <p:val>
                                            <p:strVal val="#ppt_y+#ppt_h/2"/>
                                          </p:val>
                                        </p:tav>
                                        <p:tav tm="100000">
                                          <p:val>
                                            <p:strVal val="#ppt_y"/>
                                          </p:val>
                                        </p:tav>
                                      </p:tavLst>
                                    </p:anim>
                                    <p:anim calcmode="lin" valueType="num">
                                      <p:cBhvr>
                                        <p:cTn id="24" dur="500" fill="hold"/>
                                        <p:tgtEl>
                                          <p:spTgt spid="60420"/>
                                        </p:tgtEl>
                                        <p:attrNameLst>
                                          <p:attrName>ppt_w</p:attrName>
                                        </p:attrNameLst>
                                      </p:cBhvr>
                                      <p:tavLst>
                                        <p:tav tm="0">
                                          <p:val>
                                            <p:strVal val="#ppt_w"/>
                                          </p:val>
                                        </p:tav>
                                        <p:tav tm="100000">
                                          <p:val>
                                            <p:strVal val="#ppt_w"/>
                                          </p:val>
                                        </p:tav>
                                      </p:tavLst>
                                    </p:anim>
                                    <p:anim calcmode="lin" valueType="num">
                                      <p:cBhvr>
                                        <p:cTn id="25" dur="500" fill="hold"/>
                                        <p:tgtEl>
                                          <p:spTgt spid="6042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1500"/>
                            </p:stCondLst>
                            <p:childTnLst>
                              <p:par>
                                <p:cTn id="27" presetID="17" presetClass="entr" presetSubtype="8" fill="hold" grpId="0" nodeType="afterEffect">
                                  <p:stCondLst>
                                    <p:cond delay="0"/>
                                  </p:stCondLst>
                                  <p:childTnLst>
                                    <p:set>
                                      <p:cBhvr>
                                        <p:cTn id="28" dur="1" fill="hold">
                                          <p:stCondLst>
                                            <p:cond delay="0"/>
                                          </p:stCondLst>
                                        </p:cTn>
                                        <p:tgtEl>
                                          <p:spTgt spid="60421"/>
                                        </p:tgtEl>
                                        <p:attrNameLst>
                                          <p:attrName>style.visibility</p:attrName>
                                        </p:attrNameLst>
                                      </p:cBhvr>
                                      <p:to>
                                        <p:strVal val="visible"/>
                                      </p:to>
                                    </p:set>
                                    <p:anim calcmode="lin" valueType="num">
                                      <p:cBhvr>
                                        <p:cTn id="29" dur="500" fill="hold"/>
                                        <p:tgtEl>
                                          <p:spTgt spid="60421"/>
                                        </p:tgtEl>
                                        <p:attrNameLst>
                                          <p:attrName>ppt_x</p:attrName>
                                        </p:attrNameLst>
                                      </p:cBhvr>
                                      <p:tavLst>
                                        <p:tav tm="0">
                                          <p:val>
                                            <p:strVal val="#ppt_x-#ppt_w/2"/>
                                          </p:val>
                                        </p:tav>
                                        <p:tav tm="100000">
                                          <p:val>
                                            <p:strVal val="#ppt_x"/>
                                          </p:val>
                                        </p:tav>
                                      </p:tavLst>
                                    </p:anim>
                                    <p:anim calcmode="lin" valueType="num">
                                      <p:cBhvr>
                                        <p:cTn id="30" dur="500" fill="hold"/>
                                        <p:tgtEl>
                                          <p:spTgt spid="60421"/>
                                        </p:tgtEl>
                                        <p:attrNameLst>
                                          <p:attrName>ppt_y</p:attrName>
                                        </p:attrNameLst>
                                      </p:cBhvr>
                                      <p:tavLst>
                                        <p:tav tm="0">
                                          <p:val>
                                            <p:strVal val="#ppt_y"/>
                                          </p:val>
                                        </p:tav>
                                        <p:tav tm="100000">
                                          <p:val>
                                            <p:strVal val="#ppt_y"/>
                                          </p:val>
                                        </p:tav>
                                      </p:tavLst>
                                    </p:anim>
                                    <p:anim calcmode="lin" valueType="num">
                                      <p:cBhvr>
                                        <p:cTn id="31" dur="500" fill="hold"/>
                                        <p:tgtEl>
                                          <p:spTgt spid="60421"/>
                                        </p:tgtEl>
                                        <p:attrNameLst>
                                          <p:attrName>ppt_w</p:attrName>
                                        </p:attrNameLst>
                                      </p:cBhvr>
                                      <p:tavLst>
                                        <p:tav tm="0">
                                          <p:val>
                                            <p:fltVal val="0"/>
                                          </p:val>
                                        </p:tav>
                                        <p:tav tm="100000">
                                          <p:val>
                                            <p:strVal val="#ppt_w"/>
                                          </p:val>
                                        </p:tav>
                                      </p:tavLst>
                                    </p:anim>
                                    <p:anim calcmode="lin" valueType="num">
                                      <p:cBhvr>
                                        <p:cTn id="32" dur="500" fill="hold"/>
                                        <p:tgtEl>
                                          <p:spTgt spid="60421"/>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2000"/>
                            </p:stCondLst>
                            <p:childTnLst>
                              <p:par>
                                <p:cTn id="34" presetID="1" presetClass="entr" presetSubtype="0" fill="hold" grpId="0" nodeType="afterEffect">
                                  <p:stCondLst>
                                    <p:cond delay="0"/>
                                  </p:stCondLst>
                                  <p:childTnLst>
                                    <p:set>
                                      <p:cBhvr>
                                        <p:cTn id="35" dur="1" fill="hold">
                                          <p:stCondLst>
                                            <p:cond delay="499"/>
                                          </p:stCondLst>
                                        </p:cTn>
                                        <p:tgtEl>
                                          <p:spTgt spid="60423"/>
                                        </p:tgtEl>
                                        <p:attrNameLst>
                                          <p:attrName>style.visibility</p:attrName>
                                        </p:attrNameLst>
                                      </p:cBhvr>
                                      <p:to>
                                        <p:strVal val="visible"/>
                                      </p:to>
                                    </p:set>
                                  </p:childTnLst>
                                </p:cTn>
                              </p:par>
                            </p:childTnLst>
                          </p:cTn>
                        </p:par>
                        <p:par>
                          <p:cTn id="36" fill="hold" nodeType="afterGroup">
                            <p:stCondLst>
                              <p:cond delay="2500"/>
                            </p:stCondLst>
                            <p:childTnLst>
                              <p:par>
                                <p:cTn id="37" presetID="23" presetClass="entr" presetSubtype="272" fill="hold" grpId="0" nodeType="afterEffect">
                                  <p:stCondLst>
                                    <p:cond delay="0"/>
                                  </p:stCondLst>
                                  <p:childTnLst>
                                    <p:set>
                                      <p:cBhvr>
                                        <p:cTn id="38" dur="1" fill="hold">
                                          <p:stCondLst>
                                            <p:cond delay="0"/>
                                          </p:stCondLst>
                                        </p:cTn>
                                        <p:tgtEl>
                                          <p:spTgt spid="60426"/>
                                        </p:tgtEl>
                                        <p:attrNameLst>
                                          <p:attrName>style.visibility</p:attrName>
                                        </p:attrNameLst>
                                      </p:cBhvr>
                                      <p:to>
                                        <p:strVal val="visible"/>
                                      </p:to>
                                    </p:set>
                                    <p:anim calcmode="lin" valueType="num">
                                      <p:cBhvr>
                                        <p:cTn id="39" dur="500" fill="hold"/>
                                        <p:tgtEl>
                                          <p:spTgt spid="60426"/>
                                        </p:tgtEl>
                                        <p:attrNameLst>
                                          <p:attrName>ppt_w</p:attrName>
                                        </p:attrNameLst>
                                      </p:cBhvr>
                                      <p:tavLst>
                                        <p:tav tm="0">
                                          <p:val>
                                            <p:strVal val="2/3*#ppt_w"/>
                                          </p:val>
                                        </p:tav>
                                        <p:tav tm="100000">
                                          <p:val>
                                            <p:strVal val="#ppt_w"/>
                                          </p:val>
                                        </p:tav>
                                      </p:tavLst>
                                    </p:anim>
                                    <p:anim calcmode="lin" valueType="num">
                                      <p:cBhvr>
                                        <p:cTn id="40" dur="500" fill="hold"/>
                                        <p:tgtEl>
                                          <p:spTgt spid="60426"/>
                                        </p:tgtEl>
                                        <p:attrNameLst>
                                          <p:attrName>ppt_h</p:attrName>
                                        </p:attrNameLst>
                                      </p:cBhvr>
                                      <p:tavLst>
                                        <p:tav tm="0">
                                          <p:val>
                                            <p:strVal val="2/3*#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9" fill="hold" grpId="0" nodeType="clickEffect">
                                  <p:stCondLst>
                                    <p:cond delay="0"/>
                                  </p:stCondLst>
                                  <p:childTnLst>
                                    <p:set>
                                      <p:cBhvr>
                                        <p:cTn id="44" dur="1" fill="hold">
                                          <p:stCondLst>
                                            <p:cond delay="0"/>
                                          </p:stCondLst>
                                        </p:cTn>
                                        <p:tgtEl>
                                          <p:spTgt spid="60425"/>
                                        </p:tgtEl>
                                        <p:attrNameLst>
                                          <p:attrName>style.visibility</p:attrName>
                                        </p:attrNameLst>
                                      </p:cBhvr>
                                      <p:to>
                                        <p:strVal val="visible"/>
                                      </p:to>
                                    </p:set>
                                    <p:animEffect transition="in" filter="strips(upLeft)">
                                      <p:cBhvr>
                                        <p:cTn id="45" dur="500"/>
                                        <p:tgtEl>
                                          <p:spTgt spid="60425"/>
                                        </p:tgtEl>
                                      </p:cBhvr>
                                    </p:animEffect>
                                  </p:childTnLst>
                                </p:cTn>
                              </p:par>
                            </p:childTnLst>
                          </p:cTn>
                        </p:par>
                        <p:par>
                          <p:cTn id="46" fill="hold" nodeType="afterGroup">
                            <p:stCondLst>
                              <p:cond delay="500"/>
                            </p:stCondLst>
                            <p:childTnLst>
                              <p:par>
                                <p:cTn id="47" presetID="17" presetClass="entr" presetSubtype="8" fill="hold" grpId="0" nodeType="afterEffect">
                                  <p:stCondLst>
                                    <p:cond delay="0"/>
                                  </p:stCondLst>
                                  <p:childTnLst>
                                    <p:set>
                                      <p:cBhvr>
                                        <p:cTn id="48" dur="1" fill="hold">
                                          <p:stCondLst>
                                            <p:cond delay="0"/>
                                          </p:stCondLst>
                                        </p:cTn>
                                        <p:tgtEl>
                                          <p:spTgt spid="60436"/>
                                        </p:tgtEl>
                                        <p:attrNameLst>
                                          <p:attrName>style.visibility</p:attrName>
                                        </p:attrNameLst>
                                      </p:cBhvr>
                                      <p:to>
                                        <p:strVal val="visible"/>
                                      </p:to>
                                    </p:set>
                                    <p:anim calcmode="lin" valueType="num">
                                      <p:cBhvr>
                                        <p:cTn id="49" dur="500" fill="hold"/>
                                        <p:tgtEl>
                                          <p:spTgt spid="60436"/>
                                        </p:tgtEl>
                                        <p:attrNameLst>
                                          <p:attrName>ppt_x</p:attrName>
                                        </p:attrNameLst>
                                      </p:cBhvr>
                                      <p:tavLst>
                                        <p:tav tm="0">
                                          <p:val>
                                            <p:strVal val="#ppt_x-#ppt_w/2"/>
                                          </p:val>
                                        </p:tav>
                                        <p:tav tm="100000">
                                          <p:val>
                                            <p:strVal val="#ppt_x"/>
                                          </p:val>
                                        </p:tav>
                                      </p:tavLst>
                                    </p:anim>
                                    <p:anim calcmode="lin" valueType="num">
                                      <p:cBhvr>
                                        <p:cTn id="50" dur="500" fill="hold"/>
                                        <p:tgtEl>
                                          <p:spTgt spid="60436"/>
                                        </p:tgtEl>
                                        <p:attrNameLst>
                                          <p:attrName>ppt_y</p:attrName>
                                        </p:attrNameLst>
                                      </p:cBhvr>
                                      <p:tavLst>
                                        <p:tav tm="0">
                                          <p:val>
                                            <p:strVal val="#ppt_y"/>
                                          </p:val>
                                        </p:tav>
                                        <p:tav tm="100000">
                                          <p:val>
                                            <p:strVal val="#ppt_y"/>
                                          </p:val>
                                        </p:tav>
                                      </p:tavLst>
                                    </p:anim>
                                    <p:anim calcmode="lin" valueType="num">
                                      <p:cBhvr>
                                        <p:cTn id="51" dur="500" fill="hold"/>
                                        <p:tgtEl>
                                          <p:spTgt spid="60436"/>
                                        </p:tgtEl>
                                        <p:attrNameLst>
                                          <p:attrName>ppt_w</p:attrName>
                                        </p:attrNameLst>
                                      </p:cBhvr>
                                      <p:tavLst>
                                        <p:tav tm="0">
                                          <p:val>
                                            <p:fltVal val="0"/>
                                          </p:val>
                                        </p:tav>
                                        <p:tav tm="100000">
                                          <p:val>
                                            <p:strVal val="#ppt_w"/>
                                          </p:val>
                                        </p:tav>
                                      </p:tavLst>
                                    </p:anim>
                                    <p:anim calcmode="lin" valueType="num">
                                      <p:cBhvr>
                                        <p:cTn id="52" dur="500" fill="hold"/>
                                        <p:tgtEl>
                                          <p:spTgt spid="60436"/>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1000"/>
                            </p:stCondLst>
                            <p:childTnLst>
                              <p:par>
                                <p:cTn id="54" presetID="17" presetClass="entr" presetSubtype="8" fill="hold" grpId="0" nodeType="afterEffect">
                                  <p:stCondLst>
                                    <p:cond delay="0"/>
                                  </p:stCondLst>
                                  <p:childTnLst>
                                    <p:set>
                                      <p:cBhvr>
                                        <p:cTn id="55" dur="1" fill="hold">
                                          <p:stCondLst>
                                            <p:cond delay="0"/>
                                          </p:stCondLst>
                                        </p:cTn>
                                        <p:tgtEl>
                                          <p:spTgt spid="60424"/>
                                        </p:tgtEl>
                                        <p:attrNameLst>
                                          <p:attrName>style.visibility</p:attrName>
                                        </p:attrNameLst>
                                      </p:cBhvr>
                                      <p:to>
                                        <p:strVal val="visible"/>
                                      </p:to>
                                    </p:set>
                                    <p:anim calcmode="lin" valueType="num">
                                      <p:cBhvr>
                                        <p:cTn id="56" dur="500" fill="hold"/>
                                        <p:tgtEl>
                                          <p:spTgt spid="60424"/>
                                        </p:tgtEl>
                                        <p:attrNameLst>
                                          <p:attrName>ppt_x</p:attrName>
                                        </p:attrNameLst>
                                      </p:cBhvr>
                                      <p:tavLst>
                                        <p:tav tm="0">
                                          <p:val>
                                            <p:strVal val="#ppt_x-#ppt_w/2"/>
                                          </p:val>
                                        </p:tav>
                                        <p:tav tm="100000">
                                          <p:val>
                                            <p:strVal val="#ppt_x"/>
                                          </p:val>
                                        </p:tav>
                                      </p:tavLst>
                                    </p:anim>
                                    <p:anim calcmode="lin" valueType="num">
                                      <p:cBhvr>
                                        <p:cTn id="57" dur="500" fill="hold"/>
                                        <p:tgtEl>
                                          <p:spTgt spid="60424"/>
                                        </p:tgtEl>
                                        <p:attrNameLst>
                                          <p:attrName>ppt_y</p:attrName>
                                        </p:attrNameLst>
                                      </p:cBhvr>
                                      <p:tavLst>
                                        <p:tav tm="0">
                                          <p:val>
                                            <p:strVal val="#ppt_y"/>
                                          </p:val>
                                        </p:tav>
                                        <p:tav tm="100000">
                                          <p:val>
                                            <p:strVal val="#ppt_y"/>
                                          </p:val>
                                        </p:tav>
                                      </p:tavLst>
                                    </p:anim>
                                    <p:anim calcmode="lin" valueType="num">
                                      <p:cBhvr>
                                        <p:cTn id="58" dur="500" fill="hold"/>
                                        <p:tgtEl>
                                          <p:spTgt spid="60424"/>
                                        </p:tgtEl>
                                        <p:attrNameLst>
                                          <p:attrName>ppt_w</p:attrName>
                                        </p:attrNameLst>
                                      </p:cBhvr>
                                      <p:tavLst>
                                        <p:tav tm="0">
                                          <p:val>
                                            <p:fltVal val="0"/>
                                          </p:val>
                                        </p:tav>
                                        <p:tav tm="100000">
                                          <p:val>
                                            <p:strVal val="#ppt_w"/>
                                          </p:val>
                                        </p:tav>
                                      </p:tavLst>
                                    </p:anim>
                                    <p:anim calcmode="lin" valueType="num">
                                      <p:cBhvr>
                                        <p:cTn id="59" dur="500" fill="hold"/>
                                        <p:tgtEl>
                                          <p:spTgt spid="6042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500"/>
                            </p:stCondLst>
                            <p:childTnLst>
                              <p:par>
                                <p:cTn id="61" presetID="23" presetClass="entr" presetSubtype="272" fill="hold" grpId="0" nodeType="afterEffect">
                                  <p:stCondLst>
                                    <p:cond delay="0"/>
                                  </p:stCondLst>
                                  <p:childTnLst>
                                    <p:set>
                                      <p:cBhvr>
                                        <p:cTn id="62" dur="1" fill="hold">
                                          <p:stCondLst>
                                            <p:cond delay="0"/>
                                          </p:stCondLst>
                                        </p:cTn>
                                        <p:tgtEl>
                                          <p:spTgt spid="60438"/>
                                        </p:tgtEl>
                                        <p:attrNameLst>
                                          <p:attrName>style.visibility</p:attrName>
                                        </p:attrNameLst>
                                      </p:cBhvr>
                                      <p:to>
                                        <p:strVal val="visible"/>
                                      </p:to>
                                    </p:set>
                                    <p:anim calcmode="lin" valueType="num">
                                      <p:cBhvr>
                                        <p:cTn id="63" dur="500" fill="hold"/>
                                        <p:tgtEl>
                                          <p:spTgt spid="60438"/>
                                        </p:tgtEl>
                                        <p:attrNameLst>
                                          <p:attrName>ppt_w</p:attrName>
                                        </p:attrNameLst>
                                      </p:cBhvr>
                                      <p:tavLst>
                                        <p:tav tm="0">
                                          <p:val>
                                            <p:strVal val="2/3*#ppt_w"/>
                                          </p:val>
                                        </p:tav>
                                        <p:tav tm="100000">
                                          <p:val>
                                            <p:strVal val="#ppt_w"/>
                                          </p:val>
                                        </p:tav>
                                      </p:tavLst>
                                    </p:anim>
                                    <p:anim calcmode="lin" valueType="num">
                                      <p:cBhvr>
                                        <p:cTn id="64" dur="500" fill="hold"/>
                                        <p:tgtEl>
                                          <p:spTgt spid="60438"/>
                                        </p:tgtEl>
                                        <p:attrNameLst>
                                          <p:attrName>ppt_h</p:attrName>
                                        </p:attrNameLst>
                                      </p:cBhvr>
                                      <p:tavLst>
                                        <p:tav tm="0">
                                          <p:val>
                                            <p:strVal val="2/3*#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7" presetClass="entr" presetSubtype="1" fill="hold" grpId="0" nodeType="clickEffect">
                                  <p:stCondLst>
                                    <p:cond delay="0"/>
                                  </p:stCondLst>
                                  <p:childTnLst>
                                    <p:set>
                                      <p:cBhvr>
                                        <p:cTn id="68" dur="1" fill="hold">
                                          <p:stCondLst>
                                            <p:cond delay="0"/>
                                          </p:stCondLst>
                                        </p:cTn>
                                        <p:tgtEl>
                                          <p:spTgt spid="60422"/>
                                        </p:tgtEl>
                                        <p:attrNameLst>
                                          <p:attrName>style.visibility</p:attrName>
                                        </p:attrNameLst>
                                      </p:cBhvr>
                                      <p:to>
                                        <p:strVal val="visible"/>
                                      </p:to>
                                    </p:set>
                                    <p:anim calcmode="lin" valueType="num">
                                      <p:cBhvr>
                                        <p:cTn id="69" dur="500" fill="hold"/>
                                        <p:tgtEl>
                                          <p:spTgt spid="60422"/>
                                        </p:tgtEl>
                                        <p:attrNameLst>
                                          <p:attrName>ppt_x</p:attrName>
                                        </p:attrNameLst>
                                      </p:cBhvr>
                                      <p:tavLst>
                                        <p:tav tm="0">
                                          <p:val>
                                            <p:strVal val="#ppt_x"/>
                                          </p:val>
                                        </p:tav>
                                        <p:tav tm="100000">
                                          <p:val>
                                            <p:strVal val="#ppt_x"/>
                                          </p:val>
                                        </p:tav>
                                      </p:tavLst>
                                    </p:anim>
                                    <p:anim calcmode="lin" valueType="num">
                                      <p:cBhvr>
                                        <p:cTn id="70" dur="500" fill="hold"/>
                                        <p:tgtEl>
                                          <p:spTgt spid="60422"/>
                                        </p:tgtEl>
                                        <p:attrNameLst>
                                          <p:attrName>ppt_y</p:attrName>
                                        </p:attrNameLst>
                                      </p:cBhvr>
                                      <p:tavLst>
                                        <p:tav tm="0">
                                          <p:val>
                                            <p:strVal val="#ppt_y-#ppt_h/2"/>
                                          </p:val>
                                        </p:tav>
                                        <p:tav tm="100000">
                                          <p:val>
                                            <p:strVal val="#ppt_y"/>
                                          </p:val>
                                        </p:tav>
                                      </p:tavLst>
                                    </p:anim>
                                    <p:anim calcmode="lin" valueType="num">
                                      <p:cBhvr>
                                        <p:cTn id="71" dur="500" fill="hold"/>
                                        <p:tgtEl>
                                          <p:spTgt spid="60422"/>
                                        </p:tgtEl>
                                        <p:attrNameLst>
                                          <p:attrName>ppt_w</p:attrName>
                                        </p:attrNameLst>
                                      </p:cBhvr>
                                      <p:tavLst>
                                        <p:tav tm="0">
                                          <p:val>
                                            <p:strVal val="#ppt_w"/>
                                          </p:val>
                                        </p:tav>
                                        <p:tav tm="100000">
                                          <p:val>
                                            <p:strVal val="#ppt_w"/>
                                          </p:val>
                                        </p:tav>
                                      </p:tavLst>
                                    </p:anim>
                                    <p:anim calcmode="lin" valueType="num">
                                      <p:cBhvr>
                                        <p:cTn id="72" dur="500" fill="hold"/>
                                        <p:tgtEl>
                                          <p:spTgt spid="60422"/>
                                        </p:tgtEl>
                                        <p:attrNameLst>
                                          <p:attrName>ppt_h</p:attrName>
                                        </p:attrNameLst>
                                      </p:cBhvr>
                                      <p:tavLst>
                                        <p:tav tm="0">
                                          <p:val>
                                            <p:fltVal val="0"/>
                                          </p:val>
                                        </p:tav>
                                        <p:tav tm="100000">
                                          <p:val>
                                            <p:strVal val="#ppt_h"/>
                                          </p:val>
                                        </p:tav>
                                      </p:tavLst>
                                    </p:anim>
                                  </p:childTnLst>
                                </p:cTn>
                              </p:par>
                            </p:childTnLst>
                          </p:cTn>
                        </p:par>
                        <p:par>
                          <p:cTn id="73" fill="hold" nodeType="afterGroup">
                            <p:stCondLst>
                              <p:cond delay="500"/>
                            </p:stCondLst>
                            <p:childTnLst>
                              <p:par>
                                <p:cTn id="74" presetID="23" presetClass="entr" presetSubtype="272" fill="hold" grpId="0" nodeType="afterEffect">
                                  <p:stCondLst>
                                    <p:cond delay="0"/>
                                  </p:stCondLst>
                                  <p:childTnLst>
                                    <p:set>
                                      <p:cBhvr>
                                        <p:cTn id="75" dur="1" fill="hold">
                                          <p:stCondLst>
                                            <p:cond delay="0"/>
                                          </p:stCondLst>
                                        </p:cTn>
                                        <p:tgtEl>
                                          <p:spTgt spid="60427"/>
                                        </p:tgtEl>
                                        <p:attrNameLst>
                                          <p:attrName>style.visibility</p:attrName>
                                        </p:attrNameLst>
                                      </p:cBhvr>
                                      <p:to>
                                        <p:strVal val="visible"/>
                                      </p:to>
                                    </p:set>
                                    <p:anim calcmode="lin" valueType="num">
                                      <p:cBhvr>
                                        <p:cTn id="76" dur="500" fill="hold"/>
                                        <p:tgtEl>
                                          <p:spTgt spid="60427"/>
                                        </p:tgtEl>
                                        <p:attrNameLst>
                                          <p:attrName>ppt_w</p:attrName>
                                        </p:attrNameLst>
                                      </p:cBhvr>
                                      <p:tavLst>
                                        <p:tav tm="0">
                                          <p:val>
                                            <p:strVal val="2/3*#ppt_w"/>
                                          </p:val>
                                        </p:tav>
                                        <p:tav tm="100000">
                                          <p:val>
                                            <p:strVal val="#ppt_w"/>
                                          </p:val>
                                        </p:tav>
                                      </p:tavLst>
                                    </p:anim>
                                    <p:anim calcmode="lin" valueType="num">
                                      <p:cBhvr>
                                        <p:cTn id="77" dur="500" fill="hold"/>
                                        <p:tgtEl>
                                          <p:spTgt spid="60427"/>
                                        </p:tgtEl>
                                        <p:attrNameLst>
                                          <p:attrName>ppt_h</p:attrName>
                                        </p:attrNameLst>
                                      </p:cBhvr>
                                      <p:tavLst>
                                        <p:tav tm="0">
                                          <p:val>
                                            <p:strVal val="2/3*#ppt_h"/>
                                          </p:val>
                                        </p:tav>
                                        <p:tav tm="100000">
                                          <p:val>
                                            <p:strVal val="#ppt_h"/>
                                          </p:val>
                                        </p:tav>
                                      </p:tavLst>
                                    </p:anim>
                                  </p:childTnLst>
                                </p:cTn>
                              </p:par>
                            </p:childTnLst>
                          </p:cTn>
                        </p:par>
                        <p:par>
                          <p:cTn id="78" fill="hold" nodeType="afterGroup">
                            <p:stCondLst>
                              <p:cond delay="1000"/>
                            </p:stCondLst>
                            <p:childTnLst>
                              <p:par>
                                <p:cTn id="79" presetID="17" presetClass="entr" presetSubtype="4" fill="hold" grpId="0" nodeType="afterEffect">
                                  <p:stCondLst>
                                    <p:cond delay="0"/>
                                  </p:stCondLst>
                                  <p:childTnLst>
                                    <p:set>
                                      <p:cBhvr>
                                        <p:cTn id="80" dur="1" fill="hold">
                                          <p:stCondLst>
                                            <p:cond delay="0"/>
                                          </p:stCondLst>
                                        </p:cTn>
                                        <p:tgtEl>
                                          <p:spTgt spid="60429"/>
                                        </p:tgtEl>
                                        <p:attrNameLst>
                                          <p:attrName>style.visibility</p:attrName>
                                        </p:attrNameLst>
                                      </p:cBhvr>
                                      <p:to>
                                        <p:strVal val="visible"/>
                                      </p:to>
                                    </p:set>
                                    <p:anim calcmode="lin" valueType="num">
                                      <p:cBhvr>
                                        <p:cTn id="81" dur="500" fill="hold"/>
                                        <p:tgtEl>
                                          <p:spTgt spid="60429"/>
                                        </p:tgtEl>
                                        <p:attrNameLst>
                                          <p:attrName>ppt_x</p:attrName>
                                        </p:attrNameLst>
                                      </p:cBhvr>
                                      <p:tavLst>
                                        <p:tav tm="0">
                                          <p:val>
                                            <p:strVal val="#ppt_x"/>
                                          </p:val>
                                        </p:tav>
                                        <p:tav tm="100000">
                                          <p:val>
                                            <p:strVal val="#ppt_x"/>
                                          </p:val>
                                        </p:tav>
                                      </p:tavLst>
                                    </p:anim>
                                    <p:anim calcmode="lin" valueType="num">
                                      <p:cBhvr>
                                        <p:cTn id="82" dur="500" fill="hold"/>
                                        <p:tgtEl>
                                          <p:spTgt spid="60429"/>
                                        </p:tgtEl>
                                        <p:attrNameLst>
                                          <p:attrName>ppt_y</p:attrName>
                                        </p:attrNameLst>
                                      </p:cBhvr>
                                      <p:tavLst>
                                        <p:tav tm="0">
                                          <p:val>
                                            <p:strVal val="#ppt_y+#ppt_h/2"/>
                                          </p:val>
                                        </p:tav>
                                        <p:tav tm="100000">
                                          <p:val>
                                            <p:strVal val="#ppt_y"/>
                                          </p:val>
                                        </p:tav>
                                      </p:tavLst>
                                    </p:anim>
                                    <p:anim calcmode="lin" valueType="num">
                                      <p:cBhvr>
                                        <p:cTn id="83" dur="500" fill="hold"/>
                                        <p:tgtEl>
                                          <p:spTgt spid="60429"/>
                                        </p:tgtEl>
                                        <p:attrNameLst>
                                          <p:attrName>ppt_w</p:attrName>
                                        </p:attrNameLst>
                                      </p:cBhvr>
                                      <p:tavLst>
                                        <p:tav tm="0">
                                          <p:val>
                                            <p:strVal val="#ppt_w"/>
                                          </p:val>
                                        </p:tav>
                                        <p:tav tm="100000">
                                          <p:val>
                                            <p:strVal val="#ppt_w"/>
                                          </p:val>
                                        </p:tav>
                                      </p:tavLst>
                                    </p:anim>
                                    <p:anim calcmode="lin" valueType="num">
                                      <p:cBhvr>
                                        <p:cTn id="84" dur="500" fill="hold"/>
                                        <p:tgtEl>
                                          <p:spTgt spid="60429"/>
                                        </p:tgtEl>
                                        <p:attrNameLst>
                                          <p:attrName>ppt_h</p:attrName>
                                        </p:attrNameLst>
                                      </p:cBhvr>
                                      <p:tavLst>
                                        <p:tav tm="0">
                                          <p:val>
                                            <p:fltVal val="0"/>
                                          </p:val>
                                        </p:tav>
                                        <p:tav tm="100000">
                                          <p:val>
                                            <p:strVal val="#ppt_h"/>
                                          </p:val>
                                        </p:tav>
                                      </p:tavLst>
                                    </p:anim>
                                  </p:childTnLst>
                                </p:cTn>
                              </p:par>
                            </p:childTnLst>
                          </p:cTn>
                        </p:par>
                        <p:par>
                          <p:cTn id="85" fill="hold" nodeType="afterGroup">
                            <p:stCondLst>
                              <p:cond delay="1500"/>
                            </p:stCondLst>
                            <p:childTnLst>
                              <p:par>
                                <p:cTn id="86" presetID="17" presetClass="entr" presetSubtype="2" fill="hold" grpId="0" nodeType="afterEffect">
                                  <p:stCondLst>
                                    <p:cond delay="0"/>
                                  </p:stCondLst>
                                  <p:childTnLst>
                                    <p:set>
                                      <p:cBhvr>
                                        <p:cTn id="87" dur="1" fill="hold">
                                          <p:stCondLst>
                                            <p:cond delay="0"/>
                                          </p:stCondLst>
                                        </p:cTn>
                                        <p:tgtEl>
                                          <p:spTgt spid="60430"/>
                                        </p:tgtEl>
                                        <p:attrNameLst>
                                          <p:attrName>style.visibility</p:attrName>
                                        </p:attrNameLst>
                                      </p:cBhvr>
                                      <p:to>
                                        <p:strVal val="visible"/>
                                      </p:to>
                                    </p:set>
                                    <p:anim calcmode="lin" valueType="num">
                                      <p:cBhvr>
                                        <p:cTn id="88" dur="500" fill="hold"/>
                                        <p:tgtEl>
                                          <p:spTgt spid="60430"/>
                                        </p:tgtEl>
                                        <p:attrNameLst>
                                          <p:attrName>ppt_x</p:attrName>
                                        </p:attrNameLst>
                                      </p:cBhvr>
                                      <p:tavLst>
                                        <p:tav tm="0">
                                          <p:val>
                                            <p:strVal val="#ppt_x+#ppt_w/2"/>
                                          </p:val>
                                        </p:tav>
                                        <p:tav tm="100000">
                                          <p:val>
                                            <p:strVal val="#ppt_x"/>
                                          </p:val>
                                        </p:tav>
                                      </p:tavLst>
                                    </p:anim>
                                    <p:anim calcmode="lin" valueType="num">
                                      <p:cBhvr>
                                        <p:cTn id="89" dur="500" fill="hold"/>
                                        <p:tgtEl>
                                          <p:spTgt spid="60430"/>
                                        </p:tgtEl>
                                        <p:attrNameLst>
                                          <p:attrName>ppt_y</p:attrName>
                                        </p:attrNameLst>
                                      </p:cBhvr>
                                      <p:tavLst>
                                        <p:tav tm="0">
                                          <p:val>
                                            <p:strVal val="#ppt_y"/>
                                          </p:val>
                                        </p:tav>
                                        <p:tav tm="100000">
                                          <p:val>
                                            <p:strVal val="#ppt_y"/>
                                          </p:val>
                                        </p:tav>
                                      </p:tavLst>
                                    </p:anim>
                                    <p:anim calcmode="lin" valueType="num">
                                      <p:cBhvr>
                                        <p:cTn id="90" dur="500" fill="hold"/>
                                        <p:tgtEl>
                                          <p:spTgt spid="60430"/>
                                        </p:tgtEl>
                                        <p:attrNameLst>
                                          <p:attrName>ppt_w</p:attrName>
                                        </p:attrNameLst>
                                      </p:cBhvr>
                                      <p:tavLst>
                                        <p:tav tm="0">
                                          <p:val>
                                            <p:fltVal val="0"/>
                                          </p:val>
                                        </p:tav>
                                        <p:tav tm="100000">
                                          <p:val>
                                            <p:strVal val="#ppt_w"/>
                                          </p:val>
                                        </p:tav>
                                      </p:tavLst>
                                    </p:anim>
                                    <p:anim calcmode="lin" valueType="num">
                                      <p:cBhvr>
                                        <p:cTn id="91" dur="500" fill="hold"/>
                                        <p:tgtEl>
                                          <p:spTgt spid="60430"/>
                                        </p:tgtEl>
                                        <p:attrNameLst>
                                          <p:attrName>ppt_h</p:attrName>
                                        </p:attrNameLst>
                                      </p:cBhvr>
                                      <p:tavLst>
                                        <p:tav tm="0">
                                          <p:val>
                                            <p:strVal val="#ppt_h"/>
                                          </p:val>
                                        </p:tav>
                                        <p:tav tm="100000">
                                          <p:val>
                                            <p:strVal val="#ppt_h"/>
                                          </p:val>
                                        </p:tav>
                                      </p:tavLst>
                                    </p:anim>
                                  </p:childTnLst>
                                </p:cTn>
                              </p:par>
                            </p:childTnLst>
                          </p:cTn>
                        </p:par>
                        <p:par>
                          <p:cTn id="92" fill="hold" nodeType="afterGroup">
                            <p:stCondLst>
                              <p:cond delay="2000"/>
                            </p:stCondLst>
                            <p:childTnLst>
                              <p:par>
                                <p:cTn id="93" presetID="1" presetClass="entr" presetSubtype="0" fill="hold" grpId="0" nodeType="afterEffect">
                                  <p:stCondLst>
                                    <p:cond delay="0"/>
                                  </p:stCondLst>
                                  <p:childTnLst>
                                    <p:set>
                                      <p:cBhvr>
                                        <p:cTn id="94" dur="1" fill="hold">
                                          <p:stCondLst>
                                            <p:cond delay="499"/>
                                          </p:stCondLst>
                                        </p:cTn>
                                        <p:tgtEl>
                                          <p:spTgt spid="60431"/>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7" presetClass="entr" presetSubtype="4" fill="hold" grpId="0" nodeType="clickEffect">
                                  <p:stCondLst>
                                    <p:cond delay="0"/>
                                  </p:stCondLst>
                                  <p:childTnLst>
                                    <p:set>
                                      <p:cBhvr>
                                        <p:cTn id="98" dur="1" fill="hold">
                                          <p:stCondLst>
                                            <p:cond delay="0"/>
                                          </p:stCondLst>
                                        </p:cTn>
                                        <p:tgtEl>
                                          <p:spTgt spid="60433"/>
                                        </p:tgtEl>
                                        <p:attrNameLst>
                                          <p:attrName>style.visibility</p:attrName>
                                        </p:attrNameLst>
                                      </p:cBhvr>
                                      <p:to>
                                        <p:strVal val="visible"/>
                                      </p:to>
                                    </p:set>
                                    <p:anim calcmode="lin" valueType="num">
                                      <p:cBhvr>
                                        <p:cTn id="99" dur="500" fill="hold"/>
                                        <p:tgtEl>
                                          <p:spTgt spid="60433"/>
                                        </p:tgtEl>
                                        <p:attrNameLst>
                                          <p:attrName>ppt_x</p:attrName>
                                        </p:attrNameLst>
                                      </p:cBhvr>
                                      <p:tavLst>
                                        <p:tav tm="0">
                                          <p:val>
                                            <p:strVal val="#ppt_x"/>
                                          </p:val>
                                        </p:tav>
                                        <p:tav tm="100000">
                                          <p:val>
                                            <p:strVal val="#ppt_x"/>
                                          </p:val>
                                        </p:tav>
                                      </p:tavLst>
                                    </p:anim>
                                    <p:anim calcmode="lin" valueType="num">
                                      <p:cBhvr>
                                        <p:cTn id="100" dur="500" fill="hold"/>
                                        <p:tgtEl>
                                          <p:spTgt spid="60433"/>
                                        </p:tgtEl>
                                        <p:attrNameLst>
                                          <p:attrName>ppt_y</p:attrName>
                                        </p:attrNameLst>
                                      </p:cBhvr>
                                      <p:tavLst>
                                        <p:tav tm="0">
                                          <p:val>
                                            <p:strVal val="#ppt_y+#ppt_h/2"/>
                                          </p:val>
                                        </p:tav>
                                        <p:tav tm="100000">
                                          <p:val>
                                            <p:strVal val="#ppt_y"/>
                                          </p:val>
                                        </p:tav>
                                      </p:tavLst>
                                    </p:anim>
                                    <p:anim calcmode="lin" valueType="num">
                                      <p:cBhvr>
                                        <p:cTn id="101" dur="500" fill="hold"/>
                                        <p:tgtEl>
                                          <p:spTgt spid="60433"/>
                                        </p:tgtEl>
                                        <p:attrNameLst>
                                          <p:attrName>ppt_w</p:attrName>
                                        </p:attrNameLst>
                                      </p:cBhvr>
                                      <p:tavLst>
                                        <p:tav tm="0">
                                          <p:val>
                                            <p:strVal val="#ppt_w"/>
                                          </p:val>
                                        </p:tav>
                                        <p:tav tm="100000">
                                          <p:val>
                                            <p:strVal val="#ppt_w"/>
                                          </p:val>
                                        </p:tav>
                                      </p:tavLst>
                                    </p:anim>
                                    <p:anim calcmode="lin" valueType="num">
                                      <p:cBhvr>
                                        <p:cTn id="102" dur="500" fill="hold"/>
                                        <p:tgtEl>
                                          <p:spTgt spid="60433"/>
                                        </p:tgtEl>
                                        <p:attrNameLst>
                                          <p:attrName>ppt_h</p:attrName>
                                        </p:attrNameLst>
                                      </p:cBhvr>
                                      <p:tavLst>
                                        <p:tav tm="0">
                                          <p:val>
                                            <p:fltVal val="0"/>
                                          </p:val>
                                        </p:tav>
                                        <p:tav tm="100000">
                                          <p:val>
                                            <p:strVal val="#ppt_h"/>
                                          </p:val>
                                        </p:tav>
                                      </p:tavLst>
                                    </p:anim>
                                  </p:childTnLst>
                                </p:cTn>
                              </p:par>
                            </p:childTnLst>
                          </p:cTn>
                        </p:par>
                        <p:par>
                          <p:cTn id="103" fill="hold" nodeType="afterGroup">
                            <p:stCondLst>
                              <p:cond delay="500"/>
                            </p:stCondLst>
                            <p:childTnLst>
                              <p:par>
                                <p:cTn id="104" presetID="15" presetClass="entr" presetSubtype="0" fill="hold" grpId="0" nodeType="afterEffect">
                                  <p:stCondLst>
                                    <p:cond delay="0"/>
                                  </p:stCondLst>
                                  <p:childTnLst>
                                    <p:set>
                                      <p:cBhvr>
                                        <p:cTn id="105" dur="1" fill="hold">
                                          <p:stCondLst>
                                            <p:cond delay="0"/>
                                          </p:stCondLst>
                                        </p:cTn>
                                        <p:tgtEl>
                                          <p:spTgt spid="60434"/>
                                        </p:tgtEl>
                                        <p:attrNameLst>
                                          <p:attrName>style.visibility</p:attrName>
                                        </p:attrNameLst>
                                      </p:cBhvr>
                                      <p:to>
                                        <p:strVal val="visible"/>
                                      </p:to>
                                    </p:set>
                                    <p:anim calcmode="lin" valueType="num">
                                      <p:cBhvr>
                                        <p:cTn id="106" dur="1000" fill="hold"/>
                                        <p:tgtEl>
                                          <p:spTgt spid="60434"/>
                                        </p:tgtEl>
                                        <p:attrNameLst>
                                          <p:attrName>ppt_w</p:attrName>
                                        </p:attrNameLst>
                                      </p:cBhvr>
                                      <p:tavLst>
                                        <p:tav tm="0">
                                          <p:val>
                                            <p:fltVal val="0"/>
                                          </p:val>
                                        </p:tav>
                                        <p:tav tm="100000">
                                          <p:val>
                                            <p:strVal val="#ppt_w"/>
                                          </p:val>
                                        </p:tav>
                                      </p:tavLst>
                                    </p:anim>
                                    <p:anim calcmode="lin" valueType="num">
                                      <p:cBhvr>
                                        <p:cTn id="107" dur="1000" fill="hold"/>
                                        <p:tgtEl>
                                          <p:spTgt spid="60434"/>
                                        </p:tgtEl>
                                        <p:attrNameLst>
                                          <p:attrName>ppt_h</p:attrName>
                                        </p:attrNameLst>
                                      </p:cBhvr>
                                      <p:tavLst>
                                        <p:tav tm="0">
                                          <p:val>
                                            <p:fltVal val="0"/>
                                          </p:val>
                                        </p:tav>
                                        <p:tav tm="100000">
                                          <p:val>
                                            <p:strVal val="#ppt_h"/>
                                          </p:val>
                                        </p:tav>
                                      </p:tavLst>
                                    </p:anim>
                                    <p:anim calcmode="lin" valueType="num">
                                      <p:cBhvr>
                                        <p:cTn id="108" dur="1000" fill="hold"/>
                                        <p:tgtEl>
                                          <p:spTgt spid="60434"/>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0434"/>
                                        </p:tgtEl>
                                        <p:attrNameLst>
                                          <p:attrName>ppt_y</p:attrName>
                                        </p:attrNameLst>
                                      </p:cBhvr>
                                      <p:tavLst>
                                        <p:tav tm="0" fmla="#ppt_y+(sin(-2*pi*(1-$))*-#ppt_x+cos(-2*pi*(1-$))*(1-#ppt_y))*(1-$)">
                                          <p:val>
                                            <p:fltVal val="0"/>
                                          </p:val>
                                        </p:tav>
                                        <p:tav tm="100000">
                                          <p:val>
                                            <p:fltVal val="1"/>
                                          </p:val>
                                        </p:tav>
                                      </p:tavLst>
                                    </p:anim>
                                  </p:childTnLst>
                                </p:cTn>
                              </p:par>
                            </p:childTnLst>
                          </p:cTn>
                        </p:par>
                        <p:par>
                          <p:cTn id="110" fill="hold" nodeType="afterGroup">
                            <p:stCondLst>
                              <p:cond delay="1500"/>
                            </p:stCondLst>
                            <p:childTnLst>
                              <p:par>
                                <p:cTn id="111" presetID="17" presetClass="entr" presetSubtype="2" fill="hold" grpId="0" nodeType="afterEffect">
                                  <p:stCondLst>
                                    <p:cond delay="0"/>
                                  </p:stCondLst>
                                  <p:childTnLst>
                                    <p:set>
                                      <p:cBhvr>
                                        <p:cTn id="112" dur="1" fill="hold">
                                          <p:stCondLst>
                                            <p:cond delay="0"/>
                                          </p:stCondLst>
                                        </p:cTn>
                                        <p:tgtEl>
                                          <p:spTgt spid="60432"/>
                                        </p:tgtEl>
                                        <p:attrNameLst>
                                          <p:attrName>style.visibility</p:attrName>
                                        </p:attrNameLst>
                                      </p:cBhvr>
                                      <p:to>
                                        <p:strVal val="visible"/>
                                      </p:to>
                                    </p:set>
                                    <p:anim calcmode="lin" valueType="num">
                                      <p:cBhvr>
                                        <p:cTn id="113" dur="500" fill="hold"/>
                                        <p:tgtEl>
                                          <p:spTgt spid="60432"/>
                                        </p:tgtEl>
                                        <p:attrNameLst>
                                          <p:attrName>ppt_x</p:attrName>
                                        </p:attrNameLst>
                                      </p:cBhvr>
                                      <p:tavLst>
                                        <p:tav tm="0">
                                          <p:val>
                                            <p:strVal val="#ppt_x+#ppt_w/2"/>
                                          </p:val>
                                        </p:tav>
                                        <p:tav tm="100000">
                                          <p:val>
                                            <p:strVal val="#ppt_x"/>
                                          </p:val>
                                        </p:tav>
                                      </p:tavLst>
                                    </p:anim>
                                    <p:anim calcmode="lin" valueType="num">
                                      <p:cBhvr>
                                        <p:cTn id="114" dur="500" fill="hold"/>
                                        <p:tgtEl>
                                          <p:spTgt spid="60432"/>
                                        </p:tgtEl>
                                        <p:attrNameLst>
                                          <p:attrName>ppt_y</p:attrName>
                                        </p:attrNameLst>
                                      </p:cBhvr>
                                      <p:tavLst>
                                        <p:tav tm="0">
                                          <p:val>
                                            <p:strVal val="#ppt_y"/>
                                          </p:val>
                                        </p:tav>
                                        <p:tav tm="100000">
                                          <p:val>
                                            <p:strVal val="#ppt_y"/>
                                          </p:val>
                                        </p:tav>
                                      </p:tavLst>
                                    </p:anim>
                                    <p:anim calcmode="lin" valueType="num">
                                      <p:cBhvr>
                                        <p:cTn id="115" dur="500" fill="hold"/>
                                        <p:tgtEl>
                                          <p:spTgt spid="60432"/>
                                        </p:tgtEl>
                                        <p:attrNameLst>
                                          <p:attrName>ppt_w</p:attrName>
                                        </p:attrNameLst>
                                      </p:cBhvr>
                                      <p:tavLst>
                                        <p:tav tm="0">
                                          <p:val>
                                            <p:fltVal val="0"/>
                                          </p:val>
                                        </p:tav>
                                        <p:tav tm="100000">
                                          <p:val>
                                            <p:strVal val="#ppt_w"/>
                                          </p:val>
                                        </p:tav>
                                      </p:tavLst>
                                    </p:anim>
                                    <p:anim calcmode="lin" valueType="num">
                                      <p:cBhvr>
                                        <p:cTn id="116" dur="500" fill="hold"/>
                                        <p:tgtEl>
                                          <p:spTgt spid="60432"/>
                                        </p:tgtEl>
                                        <p:attrNameLst>
                                          <p:attrName>ppt_h</p:attrName>
                                        </p:attrNameLst>
                                      </p:cBhvr>
                                      <p:tavLst>
                                        <p:tav tm="0">
                                          <p:val>
                                            <p:strVal val="#ppt_h"/>
                                          </p:val>
                                        </p:tav>
                                        <p:tav tm="100000">
                                          <p:val>
                                            <p:strVal val="#ppt_h"/>
                                          </p:val>
                                        </p:tav>
                                      </p:tavLst>
                                    </p:anim>
                                  </p:childTnLst>
                                </p:cTn>
                              </p:par>
                            </p:childTnLst>
                          </p:cTn>
                        </p:par>
                        <p:par>
                          <p:cTn id="117" fill="hold" nodeType="afterGroup">
                            <p:stCondLst>
                              <p:cond delay="2000"/>
                            </p:stCondLst>
                            <p:childTnLst>
                              <p:par>
                                <p:cTn id="118" presetID="23" presetClass="entr" presetSubtype="16" fill="hold" grpId="0" nodeType="afterEffect">
                                  <p:stCondLst>
                                    <p:cond delay="0"/>
                                  </p:stCondLst>
                                  <p:childTnLst>
                                    <p:set>
                                      <p:cBhvr>
                                        <p:cTn id="119" dur="1" fill="hold">
                                          <p:stCondLst>
                                            <p:cond delay="0"/>
                                          </p:stCondLst>
                                        </p:cTn>
                                        <p:tgtEl>
                                          <p:spTgt spid="60435"/>
                                        </p:tgtEl>
                                        <p:attrNameLst>
                                          <p:attrName>style.visibility</p:attrName>
                                        </p:attrNameLst>
                                      </p:cBhvr>
                                      <p:to>
                                        <p:strVal val="visible"/>
                                      </p:to>
                                    </p:set>
                                    <p:anim calcmode="lin" valueType="num">
                                      <p:cBhvr>
                                        <p:cTn id="120" dur="500" fill="hold"/>
                                        <p:tgtEl>
                                          <p:spTgt spid="60435"/>
                                        </p:tgtEl>
                                        <p:attrNameLst>
                                          <p:attrName>ppt_w</p:attrName>
                                        </p:attrNameLst>
                                      </p:cBhvr>
                                      <p:tavLst>
                                        <p:tav tm="0">
                                          <p:val>
                                            <p:fltVal val="0"/>
                                          </p:val>
                                        </p:tav>
                                        <p:tav tm="100000">
                                          <p:val>
                                            <p:strVal val="#ppt_w"/>
                                          </p:val>
                                        </p:tav>
                                      </p:tavLst>
                                    </p:anim>
                                    <p:anim calcmode="lin" valueType="num">
                                      <p:cBhvr>
                                        <p:cTn id="121" dur="500" fill="hold"/>
                                        <p:tgtEl>
                                          <p:spTgt spid="604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P spid="60420" grpId="0" autoUpdateAnimBg="0"/>
      <p:bldP spid="60421" grpId="0" autoUpdateAnimBg="0"/>
      <p:bldP spid="60422" grpId="0" animBg="1"/>
      <p:bldP spid="60423" grpId="0" animBg="1"/>
      <p:bldP spid="60424" grpId="0" animBg="1"/>
      <p:bldP spid="60425" grpId="0" animBg="1"/>
      <p:bldP spid="60426" grpId="0" autoUpdateAnimBg="0"/>
      <p:bldP spid="60427" grpId="0" autoUpdateAnimBg="0"/>
      <p:bldP spid="60429" grpId="0" animBg="1"/>
      <p:bldP spid="60430" grpId="0" animBg="1"/>
      <p:bldP spid="60431" grpId="0" autoUpdateAnimBg="0"/>
      <p:bldP spid="60432" grpId="0" animBg="1"/>
      <p:bldP spid="60433" grpId="0" animBg="1"/>
      <p:bldP spid="60434" grpId="0" autoUpdateAnimBg="0"/>
      <p:bldP spid="60435" grpId="0" autoUpdateAnimBg="0"/>
      <p:bldP spid="60436" grpId="0" autoUpdateAnimBg="0"/>
      <p:bldP spid="60438" grpId="0" autoUpdateAnimBg="0"/>
      <p:bldP spid="6043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Aspirations-Psychrometer</a:t>
            </a:r>
          </a:p>
        </p:txBody>
      </p:sp>
      <p:pic>
        <p:nvPicPr>
          <p:cNvPr id="3" name="Bil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4787900"/>
          </a:xfrm>
          <a:prstGeom prst="rect">
            <a:avLst/>
          </a:prstGeom>
        </p:spPr>
      </p:pic>
    </p:spTree>
    <p:extLst>
      <p:ext uri="{BB962C8B-B14F-4D97-AF65-F5344CB8AC3E}">
        <p14:creationId xmlns:p14="http://schemas.microsoft.com/office/powerpoint/2010/main" val="1817052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ICAO-Standard-Atmosphäre</a:t>
            </a:r>
          </a:p>
        </p:txBody>
      </p:sp>
      <p:sp>
        <p:nvSpPr>
          <p:cNvPr id="76804" name="Text Box 3"/>
          <p:cNvSpPr txBox="1">
            <a:spLocks noChangeArrowheads="1"/>
          </p:cNvSpPr>
          <p:nvPr/>
        </p:nvSpPr>
        <p:spPr bwMode="auto">
          <a:xfrm>
            <a:off x="688975" y="1511300"/>
            <a:ext cx="7802563"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marL="188913" indent="-1889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buFontTx/>
              <a:buChar char="•"/>
            </a:pPr>
            <a:r>
              <a:rPr lang="de-DE">
                <a:latin typeface="Calibri" charset="0"/>
              </a:rPr>
              <a:t>Luftfeuchtigkeit:				0%</a:t>
            </a:r>
          </a:p>
          <a:p>
            <a:pPr eaLnBrk="1" hangingPunct="1">
              <a:buFontTx/>
              <a:buChar char="•"/>
            </a:pPr>
            <a:r>
              <a:rPr lang="de-DE">
                <a:latin typeface="Calibri" charset="0"/>
              </a:rPr>
              <a:t>Temperatur in NN:			+15°C</a:t>
            </a:r>
          </a:p>
          <a:p>
            <a:pPr eaLnBrk="1" hangingPunct="1">
              <a:buFontTx/>
              <a:buChar char="•"/>
            </a:pPr>
            <a:r>
              <a:rPr lang="de-DE">
                <a:latin typeface="Calibri" charset="0"/>
              </a:rPr>
              <a:t>Luftdruck in NN:				1013,25 hPA = 29,92 inch.merc.</a:t>
            </a:r>
          </a:p>
          <a:p>
            <a:pPr eaLnBrk="1" hangingPunct="1">
              <a:buFontTx/>
              <a:buChar char="•"/>
            </a:pPr>
            <a:r>
              <a:rPr lang="de-DE">
                <a:latin typeface="Calibri" charset="0"/>
              </a:rPr>
              <a:t>Luftdichte in NN:				1,225 kg/m³</a:t>
            </a:r>
          </a:p>
          <a:p>
            <a:pPr eaLnBrk="1" hangingPunct="1">
              <a:buFontTx/>
              <a:buChar char="•"/>
            </a:pPr>
            <a:r>
              <a:rPr lang="de-DE">
                <a:latin typeface="Calibri" charset="0"/>
              </a:rPr>
              <a:t>Tropopausenhöhe:			11 km = 36000 ft</a:t>
            </a:r>
          </a:p>
          <a:p>
            <a:pPr eaLnBrk="1" hangingPunct="1">
              <a:buFontTx/>
              <a:buChar char="•"/>
            </a:pPr>
            <a:r>
              <a:rPr lang="de-DE">
                <a:latin typeface="Calibri" charset="0"/>
              </a:rPr>
              <a:t>Tropopausentemperatur:	-56,5°C</a:t>
            </a:r>
          </a:p>
          <a:p>
            <a:pPr eaLnBrk="1" hangingPunct="1">
              <a:buFontTx/>
              <a:buChar char="•"/>
            </a:pPr>
            <a:r>
              <a:rPr lang="de-DE">
                <a:latin typeface="Calibri" charset="0"/>
              </a:rPr>
              <a:t>Temperaturgradient			0,65°C / 100m</a:t>
            </a:r>
            <a:br>
              <a:rPr lang="de-DE">
                <a:latin typeface="Calibri" charset="0"/>
              </a:rPr>
            </a:br>
            <a:r>
              <a:rPr lang="de-DE">
                <a:latin typeface="Calibri" charset="0"/>
              </a:rPr>
              <a:t> bis 11 km Höhe:				2°C / 1000 ft</a:t>
            </a:r>
          </a:p>
          <a:p>
            <a:pPr eaLnBrk="1" hangingPunct="1">
              <a:buFontTx/>
              <a:buChar char="•"/>
            </a:pPr>
            <a:r>
              <a:rPr lang="de-DE">
                <a:latin typeface="Calibri" charset="0"/>
              </a:rPr>
              <a:t>Isothermie:					von 11 - 25 km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pPr eaLnBrk="1" hangingPunct="1"/>
            <a:r>
              <a:rPr lang="de-DE" sz="4000">
                <a:latin typeface="Calibri" charset="0"/>
                <a:ea typeface="ＭＳ Ｐゴシック" charset="0"/>
                <a:cs typeface="ＭＳ Ｐゴシック" charset="0"/>
              </a:rPr>
              <a:t>Bestimmung des ICAO-Schichtungsgradienten</a:t>
            </a:r>
          </a:p>
        </p:txBody>
      </p:sp>
      <p:sp>
        <p:nvSpPr>
          <p:cNvPr id="78851" name="Text Box 3"/>
          <p:cNvSpPr txBox="1">
            <a:spLocks noChangeArrowheads="1"/>
          </p:cNvSpPr>
          <p:nvPr/>
        </p:nvSpPr>
        <p:spPr bwMode="auto">
          <a:xfrm>
            <a:off x="5410200" y="6078538"/>
            <a:ext cx="25955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Temperatur in NN: +15°C</a:t>
            </a:r>
          </a:p>
        </p:txBody>
      </p:sp>
      <p:sp>
        <p:nvSpPr>
          <p:cNvPr id="78852" name="Text Box 4"/>
          <p:cNvSpPr txBox="1">
            <a:spLocks noChangeArrowheads="1"/>
          </p:cNvSpPr>
          <p:nvPr/>
        </p:nvSpPr>
        <p:spPr bwMode="auto">
          <a:xfrm>
            <a:off x="1081088" y="2149475"/>
            <a:ext cx="27368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hangingPunct="1"/>
            <a:r>
              <a:rPr lang="de-DE" sz="1800">
                <a:latin typeface="Calibri" charset="0"/>
              </a:rPr>
              <a:t>Temperatur in 11 km Höhe:</a:t>
            </a:r>
            <a:br>
              <a:rPr lang="de-DE" sz="1800">
                <a:latin typeface="Calibri" charset="0"/>
              </a:rPr>
            </a:br>
            <a:r>
              <a:rPr lang="de-DE" sz="1800">
                <a:latin typeface="Calibri" charset="0"/>
              </a:rPr>
              <a:t>-56,5°C</a:t>
            </a:r>
          </a:p>
        </p:txBody>
      </p:sp>
      <p:sp>
        <p:nvSpPr>
          <p:cNvPr id="78853" name="Line 5"/>
          <p:cNvSpPr>
            <a:spLocks noChangeShapeType="1"/>
          </p:cNvSpPr>
          <p:nvPr/>
        </p:nvSpPr>
        <p:spPr bwMode="auto">
          <a:xfrm flipH="1" flipV="1">
            <a:off x="3821113" y="2794000"/>
            <a:ext cx="3589337" cy="3255963"/>
          </a:xfrm>
          <a:prstGeom prst="line">
            <a:avLst/>
          </a:prstGeom>
          <a:noFill/>
          <a:ln w="38100">
            <a:solidFill>
              <a:srgbClr val="33CCCC"/>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78854" name="AutoShape 6"/>
          <p:cNvSpPr>
            <a:spLocks/>
          </p:cNvSpPr>
          <p:nvPr/>
        </p:nvSpPr>
        <p:spPr bwMode="auto">
          <a:xfrm>
            <a:off x="3201988" y="2790825"/>
            <a:ext cx="533400" cy="3287713"/>
          </a:xfrm>
          <a:prstGeom prst="leftBrace">
            <a:avLst>
              <a:gd name="adj1" fmla="val 51364"/>
              <a:gd name="adj2" fmla="val 5000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78855" name="AutoShape 7"/>
          <p:cNvSpPr>
            <a:spLocks/>
          </p:cNvSpPr>
          <p:nvPr/>
        </p:nvSpPr>
        <p:spPr bwMode="auto">
          <a:xfrm rot="5400000">
            <a:off x="5368132" y="724693"/>
            <a:ext cx="533400" cy="3535363"/>
          </a:xfrm>
          <a:prstGeom prst="leftBrace">
            <a:avLst>
              <a:gd name="adj1" fmla="val 60879"/>
              <a:gd name="adj2" fmla="val 5000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latin typeface="Calibri" charset="0"/>
            </a:endParaRPr>
          </a:p>
        </p:txBody>
      </p:sp>
      <p:sp>
        <p:nvSpPr>
          <p:cNvPr id="78856" name="Text Box 8"/>
          <p:cNvSpPr txBox="1">
            <a:spLocks noChangeArrowheads="1"/>
          </p:cNvSpPr>
          <p:nvPr/>
        </p:nvSpPr>
        <p:spPr bwMode="auto">
          <a:xfrm>
            <a:off x="4200525" y="1838325"/>
            <a:ext cx="2841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Temperaturdifferenz: 71,5°C</a:t>
            </a:r>
          </a:p>
        </p:txBody>
      </p:sp>
      <p:sp>
        <p:nvSpPr>
          <p:cNvPr id="78857" name="Text Box 9"/>
          <p:cNvSpPr txBox="1">
            <a:spLocks noChangeArrowheads="1"/>
          </p:cNvSpPr>
          <p:nvPr/>
        </p:nvSpPr>
        <p:spPr bwMode="auto">
          <a:xfrm>
            <a:off x="1503363" y="4119563"/>
            <a:ext cx="1682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Höhendifferenz:</a:t>
            </a:r>
            <a:br>
              <a:rPr lang="de-DE" sz="1800">
                <a:latin typeface="Calibri" charset="0"/>
              </a:rPr>
            </a:br>
            <a:r>
              <a:rPr lang="de-DE" sz="1800">
                <a:latin typeface="Calibri" charset="0"/>
              </a:rPr>
              <a:t>11000 m</a:t>
            </a:r>
          </a:p>
        </p:txBody>
      </p:sp>
      <p:graphicFrame>
        <p:nvGraphicFramePr>
          <p:cNvPr id="78858" name="Object 2"/>
          <p:cNvGraphicFramePr>
            <a:graphicFrameLocks noChangeAspect="1"/>
          </p:cNvGraphicFramePr>
          <p:nvPr/>
        </p:nvGraphicFramePr>
        <p:xfrm>
          <a:off x="4433888" y="4114800"/>
          <a:ext cx="2822575" cy="1017588"/>
        </p:xfrm>
        <a:graphic>
          <a:graphicData uri="http://schemas.openxmlformats.org/presentationml/2006/ole">
            <mc:AlternateContent xmlns:mc="http://schemas.openxmlformats.org/markup-compatibility/2006">
              <mc:Choice xmlns:v="urn:schemas-microsoft-com:vml" Requires="v">
                <p:oleObj spid="_x0000_s78912" name="Equation" r:id="rId4" imgW="1193760" imgH="431640" progId="Equation.DSMT4">
                  <p:embed/>
                </p:oleObj>
              </mc:Choice>
              <mc:Fallback>
                <p:oleObj name="Equation" r:id="rId4" imgW="1193760" imgH="431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888" y="4114800"/>
                        <a:ext cx="2822575" cy="1017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arn(outHorizontal)">
                                      <p:cBhvr>
                                        <p:cTn id="7" dur="500"/>
                                        <p:tgtEl>
                                          <p:spTgt spid="78850"/>
                                        </p:tgtEl>
                                      </p:cBhvr>
                                    </p:animEffect>
                                  </p:childTnLst>
                                </p:cTn>
                              </p:par>
                            </p:childTnLst>
                          </p:cTn>
                        </p:par>
                        <p:par>
                          <p:cTn id="8" fill="hold" nodeType="afterGroup">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78851"/>
                                        </p:tgtEl>
                                        <p:attrNameLst>
                                          <p:attrName>style.visibility</p:attrName>
                                        </p:attrNameLst>
                                      </p:cBhvr>
                                      <p:to>
                                        <p:strVal val="visible"/>
                                      </p:to>
                                    </p:set>
                                    <p:anim calcmode="lin" valueType="num">
                                      <p:cBhvr>
                                        <p:cTn id="11" dur="500" fill="hold"/>
                                        <p:tgtEl>
                                          <p:spTgt spid="78851"/>
                                        </p:tgtEl>
                                        <p:attrNameLst>
                                          <p:attrName>ppt_w</p:attrName>
                                        </p:attrNameLst>
                                      </p:cBhvr>
                                      <p:tavLst>
                                        <p:tav tm="0">
                                          <p:val>
                                            <p:fltVal val="0"/>
                                          </p:val>
                                        </p:tav>
                                        <p:tav tm="100000">
                                          <p:val>
                                            <p:strVal val="#ppt_w"/>
                                          </p:val>
                                        </p:tav>
                                      </p:tavLst>
                                    </p:anim>
                                    <p:anim calcmode="lin" valueType="num">
                                      <p:cBhvr>
                                        <p:cTn id="12" dur="500" fill="hold"/>
                                        <p:tgtEl>
                                          <p:spTgt spid="78851"/>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000"/>
                            </p:stCondLst>
                            <p:childTnLst>
                              <p:par>
                                <p:cTn id="14" presetID="18" presetClass="entr" presetSubtype="9" fill="hold" grpId="0" nodeType="afterEffect">
                                  <p:stCondLst>
                                    <p:cond delay="1000"/>
                                  </p:stCondLst>
                                  <p:childTnLst>
                                    <p:set>
                                      <p:cBhvr>
                                        <p:cTn id="15" dur="1" fill="hold">
                                          <p:stCondLst>
                                            <p:cond delay="0"/>
                                          </p:stCondLst>
                                        </p:cTn>
                                        <p:tgtEl>
                                          <p:spTgt spid="78853"/>
                                        </p:tgtEl>
                                        <p:attrNameLst>
                                          <p:attrName>style.visibility</p:attrName>
                                        </p:attrNameLst>
                                      </p:cBhvr>
                                      <p:to>
                                        <p:strVal val="visible"/>
                                      </p:to>
                                    </p:set>
                                    <p:animEffect transition="in" filter="strips(upLeft)">
                                      <p:cBhvr>
                                        <p:cTn id="16" dur="500"/>
                                        <p:tgtEl>
                                          <p:spTgt spid="78853"/>
                                        </p:tgtEl>
                                      </p:cBhvr>
                                    </p:animEffect>
                                  </p:childTnLst>
                                </p:cTn>
                              </p:par>
                            </p:childTnLst>
                          </p:cTn>
                        </p:par>
                        <p:par>
                          <p:cTn id="17" fill="hold" nodeType="afterGroup">
                            <p:stCondLst>
                              <p:cond delay="3500"/>
                            </p:stCondLst>
                            <p:childTnLst>
                              <p:par>
                                <p:cTn id="18" presetID="23" presetClass="entr" presetSubtype="16" fill="hold" grpId="0" nodeType="afterEffect">
                                  <p:stCondLst>
                                    <p:cond delay="1000"/>
                                  </p:stCondLst>
                                  <p:childTnLst>
                                    <p:set>
                                      <p:cBhvr>
                                        <p:cTn id="19" dur="1" fill="hold">
                                          <p:stCondLst>
                                            <p:cond delay="0"/>
                                          </p:stCondLst>
                                        </p:cTn>
                                        <p:tgtEl>
                                          <p:spTgt spid="78852"/>
                                        </p:tgtEl>
                                        <p:attrNameLst>
                                          <p:attrName>style.visibility</p:attrName>
                                        </p:attrNameLst>
                                      </p:cBhvr>
                                      <p:to>
                                        <p:strVal val="visible"/>
                                      </p:to>
                                    </p:set>
                                    <p:anim calcmode="lin" valueType="num">
                                      <p:cBhvr>
                                        <p:cTn id="20" dur="500" fill="hold"/>
                                        <p:tgtEl>
                                          <p:spTgt spid="78852"/>
                                        </p:tgtEl>
                                        <p:attrNameLst>
                                          <p:attrName>ppt_w</p:attrName>
                                        </p:attrNameLst>
                                      </p:cBhvr>
                                      <p:tavLst>
                                        <p:tav tm="0">
                                          <p:val>
                                            <p:fltVal val="0"/>
                                          </p:val>
                                        </p:tav>
                                        <p:tav tm="100000">
                                          <p:val>
                                            <p:strVal val="#ppt_w"/>
                                          </p:val>
                                        </p:tav>
                                      </p:tavLst>
                                    </p:anim>
                                    <p:anim calcmode="lin" valueType="num">
                                      <p:cBhvr>
                                        <p:cTn id="21" dur="500" fill="hold"/>
                                        <p:tgtEl>
                                          <p:spTgt spid="78852"/>
                                        </p:tgtEl>
                                        <p:attrNameLst>
                                          <p:attrName>ppt_h</p:attrName>
                                        </p:attrNameLst>
                                      </p:cBhvr>
                                      <p:tavLst>
                                        <p:tav tm="0">
                                          <p:val>
                                            <p:fltVal val="0"/>
                                          </p:val>
                                        </p:tav>
                                        <p:tav tm="100000">
                                          <p:val>
                                            <p:strVal val="#ppt_h"/>
                                          </p:val>
                                        </p:tav>
                                      </p:tavLst>
                                    </p:anim>
                                  </p:childTnLst>
                                </p:cTn>
                              </p:par>
                            </p:childTnLst>
                          </p:cTn>
                        </p:par>
                        <p:par>
                          <p:cTn id="22" fill="hold" nodeType="afterGroup">
                            <p:stCondLst>
                              <p:cond delay="5000"/>
                            </p:stCondLst>
                            <p:childTnLst>
                              <p:par>
                                <p:cTn id="23" presetID="4" presetClass="entr" presetSubtype="32" fill="hold" grpId="0" nodeType="afterEffect">
                                  <p:stCondLst>
                                    <p:cond delay="1000"/>
                                  </p:stCondLst>
                                  <p:childTnLst>
                                    <p:set>
                                      <p:cBhvr>
                                        <p:cTn id="24" dur="1" fill="hold">
                                          <p:stCondLst>
                                            <p:cond delay="0"/>
                                          </p:stCondLst>
                                        </p:cTn>
                                        <p:tgtEl>
                                          <p:spTgt spid="78855"/>
                                        </p:tgtEl>
                                        <p:attrNameLst>
                                          <p:attrName>style.visibility</p:attrName>
                                        </p:attrNameLst>
                                      </p:cBhvr>
                                      <p:to>
                                        <p:strVal val="visible"/>
                                      </p:to>
                                    </p:set>
                                    <p:animEffect transition="in" filter="box(out)">
                                      <p:cBhvr>
                                        <p:cTn id="25" dur="500"/>
                                        <p:tgtEl>
                                          <p:spTgt spid="78855"/>
                                        </p:tgtEl>
                                      </p:cBhvr>
                                    </p:animEffect>
                                  </p:childTnLst>
                                </p:cTn>
                              </p:par>
                            </p:childTnLst>
                          </p:cTn>
                        </p:par>
                        <p:par>
                          <p:cTn id="26" fill="hold" nodeType="afterGroup">
                            <p:stCondLst>
                              <p:cond delay="6500"/>
                            </p:stCondLst>
                            <p:childTnLst>
                              <p:par>
                                <p:cTn id="27" presetID="16" presetClass="entr" presetSubtype="42" fill="hold" grpId="0" nodeType="afterEffect">
                                  <p:stCondLst>
                                    <p:cond delay="500"/>
                                  </p:stCondLst>
                                  <p:childTnLst>
                                    <p:set>
                                      <p:cBhvr>
                                        <p:cTn id="28" dur="1" fill="hold">
                                          <p:stCondLst>
                                            <p:cond delay="0"/>
                                          </p:stCondLst>
                                        </p:cTn>
                                        <p:tgtEl>
                                          <p:spTgt spid="78856"/>
                                        </p:tgtEl>
                                        <p:attrNameLst>
                                          <p:attrName>style.visibility</p:attrName>
                                        </p:attrNameLst>
                                      </p:cBhvr>
                                      <p:to>
                                        <p:strVal val="visible"/>
                                      </p:to>
                                    </p:set>
                                    <p:animEffect transition="in" filter="barn(outHorizontal)">
                                      <p:cBhvr>
                                        <p:cTn id="29" dur="500"/>
                                        <p:tgtEl>
                                          <p:spTgt spid="78856"/>
                                        </p:tgtEl>
                                      </p:cBhvr>
                                    </p:animEffect>
                                  </p:childTnLst>
                                </p:cTn>
                              </p:par>
                            </p:childTnLst>
                          </p:cTn>
                        </p:par>
                        <p:par>
                          <p:cTn id="30" fill="hold" nodeType="afterGroup">
                            <p:stCondLst>
                              <p:cond delay="7500"/>
                            </p:stCondLst>
                            <p:childTnLst>
                              <p:par>
                                <p:cTn id="31" presetID="16" presetClass="entr" presetSubtype="37" fill="hold" grpId="0" nodeType="afterEffect">
                                  <p:stCondLst>
                                    <p:cond delay="1000"/>
                                  </p:stCondLst>
                                  <p:childTnLst>
                                    <p:set>
                                      <p:cBhvr>
                                        <p:cTn id="32" dur="1" fill="hold">
                                          <p:stCondLst>
                                            <p:cond delay="0"/>
                                          </p:stCondLst>
                                        </p:cTn>
                                        <p:tgtEl>
                                          <p:spTgt spid="78854"/>
                                        </p:tgtEl>
                                        <p:attrNameLst>
                                          <p:attrName>style.visibility</p:attrName>
                                        </p:attrNameLst>
                                      </p:cBhvr>
                                      <p:to>
                                        <p:strVal val="visible"/>
                                      </p:to>
                                    </p:set>
                                    <p:animEffect transition="in" filter="barn(outVertical)">
                                      <p:cBhvr>
                                        <p:cTn id="33" dur="500"/>
                                        <p:tgtEl>
                                          <p:spTgt spid="78854"/>
                                        </p:tgtEl>
                                      </p:cBhvr>
                                    </p:animEffect>
                                  </p:childTnLst>
                                </p:cTn>
                              </p:par>
                            </p:childTnLst>
                          </p:cTn>
                        </p:par>
                        <p:par>
                          <p:cTn id="34" fill="hold" nodeType="afterGroup">
                            <p:stCondLst>
                              <p:cond delay="9000"/>
                            </p:stCondLst>
                            <p:childTnLst>
                              <p:par>
                                <p:cTn id="35" presetID="16" presetClass="entr" presetSubtype="37" fill="hold" grpId="0" nodeType="afterEffect">
                                  <p:stCondLst>
                                    <p:cond delay="500"/>
                                  </p:stCondLst>
                                  <p:childTnLst>
                                    <p:set>
                                      <p:cBhvr>
                                        <p:cTn id="36" dur="1" fill="hold">
                                          <p:stCondLst>
                                            <p:cond delay="0"/>
                                          </p:stCondLst>
                                        </p:cTn>
                                        <p:tgtEl>
                                          <p:spTgt spid="78857"/>
                                        </p:tgtEl>
                                        <p:attrNameLst>
                                          <p:attrName>style.visibility</p:attrName>
                                        </p:attrNameLst>
                                      </p:cBhvr>
                                      <p:to>
                                        <p:strVal val="visible"/>
                                      </p:to>
                                    </p:set>
                                    <p:animEffect transition="in" filter="barn(outVertical)">
                                      <p:cBhvr>
                                        <p:cTn id="37" dur="500"/>
                                        <p:tgtEl>
                                          <p:spTgt spid="788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nodeType="clickEffect">
                                  <p:stCondLst>
                                    <p:cond delay="0"/>
                                  </p:stCondLst>
                                  <p:childTnLst>
                                    <p:set>
                                      <p:cBhvr>
                                        <p:cTn id="41" dur="1" fill="hold">
                                          <p:stCondLst>
                                            <p:cond delay="0"/>
                                          </p:stCondLst>
                                        </p:cTn>
                                        <p:tgtEl>
                                          <p:spTgt spid="78858"/>
                                        </p:tgtEl>
                                        <p:attrNameLst>
                                          <p:attrName>style.visibility</p:attrName>
                                        </p:attrNameLst>
                                      </p:cBhvr>
                                      <p:to>
                                        <p:strVal val="visible"/>
                                      </p:to>
                                    </p:set>
                                    <p:anim calcmode="lin" valueType="num">
                                      <p:cBhvr>
                                        <p:cTn id="42" dur="500" fill="hold"/>
                                        <p:tgtEl>
                                          <p:spTgt spid="78858"/>
                                        </p:tgtEl>
                                        <p:attrNameLst>
                                          <p:attrName>ppt_w</p:attrName>
                                        </p:attrNameLst>
                                      </p:cBhvr>
                                      <p:tavLst>
                                        <p:tav tm="0">
                                          <p:val>
                                            <p:fltVal val="0"/>
                                          </p:val>
                                        </p:tav>
                                        <p:tav tm="100000">
                                          <p:val>
                                            <p:strVal val="#ppt_w"/>
                                          </p:val>
                                        </p:tav>
                                      </p:tavLst>
                                    </p:anim>
                                    <p:anim calcmode="lin" valueType="num">
                                      <p:cBhvr>
                                        <p:cTn id="43" dur="500" fill="hold"/>
                                        <p:tgtEl>
                                          <p:spTgt spid="788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851" grpId="0" autoUpdateAnimBg="0"/>
      <p:bldP spid="78852" grpId="0" autoUpdateAnimBg="0"/>
      <p:bldP spid="78853" grpId="0" animBg="1"/>
      <p:bldP spid="78854" grpId="0" animBg="1"/>
      <p:bldP spid="78855" grpId="0" animBg="1"/>
      <p:bldP spid="78856" grpId="0" autoUpdateAnimBg="0"/>
      <p:bldP spid="7885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Berechnung der Dichtehöhe</a:t>
            </a:r>
          </a:p>
        </p:txBody>
      </p:sp>
      <p:sp>
        <p:nvSpPr>
          <p:cNvPr id="43011" name="Text Box 3"/>
          <p:cNvSpPr txBox="1">
            <a:spLocks noChangeArrowheads="1"/>
          </p:cNvSpPr>
          <p:nvPr/>
        </p:nvSpPr>
        <p:spPr bwMode="auto">
          <a:xfrm>
            <a:off x="2081213" y="1851025"/>
            <a:ext cx="2840037" cy="2100263"/>
          </a:xfrm>
          <a:prstGeom prst="rect">
            <a:avLst/>
          </a:prstGeom>
          <a:noFill/>
          <a:ln w="25400">
            <a:noFill/>
            <a:miter lim="800000"/>
            <a:headEnd/>
            <a:tailEnd/>
          </a:ln>
          <a:effectLst/>
        </p:spPr>
        <p:txBody>
          <a:bodyPr wrap="none">
            <a:spAutoFit/>
          </a:bodyPr>
          <a:lstStyle>
            <a:lvl1pPr marL="190500" indent="-1905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effectLst>
                  <a:outerShdw blurRad="38100" dist="38100" dir="2700000" algn="tl">
                    <a:srgbClr val="DDDDDD"/>
                  </a:outerShdw>
                </a:effectLst>
                <a:latin typeface="Calibri" charset="0"/>
              </a:rPr>
              <a:t>Bekannt sein müssen:</a:t>
            </a:r>
          </a:p>
          <a:p>
            <a:pPr eaLnBrk="1" hangingPunct="1">
              <a:buFontTx/>
              <a:buChar char="•"/>
            </a:pPr>
            <a:r>
              <a:rPr lang="de-DE">
                <a:latin typeface="Calibri" charset="0"/>
              </a:rPr>
              <a:t>ELEV</a:t>
            </a:r>
          </a:p>
          <a:p>
            <a:pPr eaLnBrk="1" hangingPunct="1">
              <a:buFontTx/>
              <a:buChar char="•"/>
            </a:pPr>
            <a:r>
              <a:rPr lang="de-DE">
                <a:latin typeface="Calibri" charset="0"/>
              </a:rPr>
              <a:t>QNH</a:t>
            </a:r>
          </a:p>
          <a:p>
            <a:pPr eaLnBrk="1" hangingPunct="1">
              <a:buFontTx/>
              <a:buChar char="•"/>
            </a:pPr>
            <a:r>
              <a:rPr lang="de-DE">
                <a:latin typeface="Calibri" charset="0"/>
              </a:rPr>
              <a:t>Temperatur</a:t>
            </a:r>
          </a:p>
        </p:txBody>
      </p:sp>
      <p:sp>
        <p:nvSpPr>
          <p:cNvPr id="43012" name="Text Box 4"/>
          <p:cNvSpPr txBox="1">
            <a:spLocks noChangeArrowheads="1"/>
          </p:cNvSpPr>
          <p:nvPr/>
        </p:nvSpPr>
        <p:spPr bwMode="auto">
          <a:xfrm>
            <a:off x="1387475" y="3951288"/>
            <a:ext cx="42275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sowie die Umrechnungsfaktoren:</a:t>
            </a:r>
          </a:p>
        </p:txBody>
      </p:sp>
      <p:sp>
        <p:nvSpPr>
          <p:cNvPr id="43013" name="Text Box 5"/>
          <p:cNvSpPr txBox="1">
            <a:spLocks noChangeArrowheads="1"/>
          </p:cNvSpPr>
          <p:nvPr/>
        </p:nvSpPr>
        <p:spPr bwMode="auto">
          <a:xfrm>
            <a:off x="685800" y="4532313"/>
            <a:ext cx="3886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hangingPunct="1"/>
            <a:r>
              <a:rPr lang="de-DE">
                <a:latin typeface="Calibri" charset="0"/>
              </a:rPr>
              <a:t>barometrische Höhenstufe:</a:t>
            </a:r>
          </a:p>
        </p:txBody>
      </p:sp>
      <p:sp>
        <p:nvSpPr>
          <p:cNvPr id="43014" name="Text Box 6"/>
          <p:cNvSpPr txBox="1">
            <a:spLocks noChangeArrowheads="1"/>
          </p:cNvSpPr>
          <p:nvPr/>
        </p:nvSpPr>
        <p:spPr bwMode="auto">
          <a:xfrm>
            <a:off x="4800600" y="4532313"/>
            <a:ext cx="1190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8 m/hPa</a:t>
            </a:r>
          </a:p>
        </p:txBody>
      </p:sp>
      <p:sp>
        <p:nvSpPr>
          <p:cNvPr id="43015" name="Text Box 7"/>
          <p:cNvSpPr txBox="1">
            <a:spLocks noChangeArrowheads="1"/>
          </p:cNvSpPr>
          <p:nvPr/>
        </p:nvSpPr>
        <p:spPr bwMode="auto">
          <a:xfrm>
            <a:off x="6096000" y="4532313"/>
            <a:ext cx="1292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30 ft/hPa</a:t>
            </a:r>
          </a:p>
        </p:txBody>
      </p:sp>
      <p:sp>
        <p:nvSpPr>
          <p:cNvPr id="43016" name="Text Box 8"/>
          <p:cNvSpPr txBox="1">
            <a:spLocks noChangeArrowheads="1"/>
          </p:cNvSpPr>
          <p:nvPr/>
        </p:nvSpPr>
        <p:spPr bwMode="auto">
          <a:xfrm>
            <a:off x="1387475" y="5259388"/>
            <a:ext cx="31845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hangingPunct="1"/>
            <a:r>
              <a:rPr lang="de-DE">
                <a:latin typeface="Calibri" charset="0"/>
              </a:rPr>
              <a:t>Dichtekorrekturfaktor:</a:t>
            </a:r>
          </a:p>
        </p:txBody>
      </p:sp>
      <p:sp>
        <p:nvSpPr>
          <p:cNvPr id="43020" name="Text Box 12"/>
          <p:cNvSpPr txBox="1">
            <a:spLocks noChangeArrowheads="1"/>
          </p:cNvSpPr>
          <p:nvPr/>
        </p:nvSpPr>
        <p:spPr bwMode="auto">
          <a:xfrm>
            <a:off x="4779963" y="5259388"/>
            <a:ext cx="10887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dirty="0">
                <a:latin typeface="Calibri" charset="0"/>
              </a:rPr>
              <a:t>36 m/K</a:t>
            </a:r>
          </a:p>
        </p:txBody>
      </p:sp>
      <p:sp>
        <p:nvSpPr>
          <p:cNvPr id="43021" name="Text Box 13"/>
          <p:cNvSpPr txBox="1">
            <a:spLocks noChangeArrowheads="1"/>
          </p:cNvSpPr>
          <p:nvPr/>
        </p:nvSpPr>
        <p:spPr bwMode="auto">
          <a:xfrm>
            <a:off x="6142428" y="5259388"/>
            <a:ext cx="119616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dirty="0">
                <a:latin typeface="Calibri" charset="0"/>
              </a:rPr>
              <a:t>120 </a:t>
            </a:r>
            <a:r>
              <a:rPr lang="de-DE" dirty="0" err="1">
                <a:latin typeface="Calibri" charset="0"/>
              </a:rPr>
              <a:t>ft</a:t>
            </a:r>
            <a:r>
              <a:rPr lang="de-DE">
                <a:latin typeface="Calibri" charset="0"/>
              </a:rPr>
              <a:t>/K</a:t>
            </a:r>
            <a:endParaRPr lang="de-DE" dirty="0">
              <a:latin typeface="Calibri" charset="0"/>
            </a:endParaRPr>
          </a:p>
        </p:txBody>
      </p:sp>
    </p:spTree>
    <p:extLst>
      <p:ext uri="{BB962C8B-B14F-4D97-AF65-F5344CB8AC3E}">
        <p14:creationId xmlns:p14="http://schemas.microsoft.com/office/powerpoint/2010/main" val="1585360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43010"/>
                                        </p:tgtEl>
                                        <p:attrNameLst>
                                          <p:attrName>style.visibility</p:attrName>
                                        </p:attrNameLst>
                                      </p:cBhvr>
                                      <p:to>
                                        <p:strVal val="visible"/>
                                      </p:to>
                                    </p:set>
                                    <p:animEffect transition="in" filter="barn(outHorizontal)">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 calcmode="lin" valueType="num">
                                      <p:cBhvr additive="base">
                                        <p:cTn id="12"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3011">
                                            <p:txEl>
                                              <p:pRg st="1" end="1"/>
                                            </p:txEl>
                                          </p:spTgt>
                                        </p:tgtEl>
                                        <p:attrNameLst>
                                          <p:attrName>style.visibility</p:attrName>
                                        </p:attrNameLst>
                                      </p:cBhvr>
                                      <p:to>
                                        <p:strVal val="visible"/>
                                      </p:to>
                                    </p:set>
                                    <p:anim calcmode="lin" valueType="num">
                                      <p:cBhvr additive="base">
                                        <p:cTn id="18"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3011">
                                            <p:txEl>
                                              <p:pRg st="2" end="2"/>
                                            </p:txEl>
                                          </p:spTgt>
                                        </p:tgtEl>
                                        <p:attrNameLst>
                                          <p:attrName>style.visibility</p:attrName>
                                        </p:attrNameLst>
                                      </p:cBhvr>
                                      <p:to>
                                        <p:strVal val="visible"/>
                                      </p:to>
                                    </p:set>
                                    <p:anim calcmode="lin" valueType="num">
                                      <p:cBhvr additive="base">
                                        <p:cTn id="24"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3011">
                                            <p:txEl>
                                              <p:pRg st="3" end="3"/>
                                            </p:txEl>
                                          </p:spTgt>
                                        </p:tgtEl>
                                        <p:attrNameLst>
                                          <p:attrName>style.visibility</p:attrName>
                                        </p:attrNameLst>
                                      </p:cBhvr>
                                      <p:to>
                                        <p:strVal val="visible"/>
                                      </p:to>
                                    </p:set>
                                    <p:anim calcmode="lin" valueType="num">
                                      <p:cBhvr additive="base">
                                        <p:cTn id="30" dur="5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3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3012"/>
                                        </p:tgtEl>
                                        <p:attrNameLst>
                                          <p:attrName>style.visibility</p:attrName>
                                        </p:attrNameLst>
                                      </p:cBhvr>
                                      <p:to>
                                        <p:strVal val="visible"/>
                                      </p:to>
                                    </p:set>
                                    <p:animEffect transition="in" filter="randombar(horizontal)">
                                      <p:cBhvr>
                                        <p:cTn id="36" dur="500"/>
                                        <p:tgtEl>
                                          <p:spTgt spid="430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3013"/>
                                        </p:tgtEl>
                                        <p:attrNameLst>
                                          <p:attrName>style.visibility</p:attrName>
                                        </p:attrNameLst>
                                      </p:cBhvr>
                                      <p:to>
                                        <p:strVal val="visible"/>
                                      </p:to>
                                    </p:set>
                                    <p:anim calcmode="lin" valueType="num">
                                      <p:cBhvr additive="base">
                                        <p:cTn id="41" dur="500" fill="hold"/>
                                        <p:tgtEl>
                                          <p:spTgt spid="43013"/>
                                        </p:tgtEl>
                                        <p:attrNameLst>
                                          <p:attrName>ppt_x</p:attrName>
                                        </p:attrNameLst>
                                      </p:cBhvr>
                                      <p:tavLst>
                                        <p:tav tm="0">
                                          <p:val>
                                            <p:strVal val="0-#ppt_w/2"/>
                                          </p:val>
                                        </p:tav>
                                        <p:tav tm="100000">
                                          <p:val>
                                            <p:strVal val="#ppt_x"/>
                                          </p:val>
                                        </p:tav>
                                      </p:tavLst>
                                    </p:anim>
                                    <p:anim calcmode="lin" valueType="num">
                                      <p:cBhvr additive="base">
                                        <p:cTn id="42"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3014"/>
                                        </p:tgtEl>
                                        <p:attrNameLst>
                                          <p:attrName>style.visibility</p:attrName>
                                        </p:attrNameLst>
                                      </p:cBhvr>
                                      <p:to>
                                        <p:strVal val="visible"/>
                                      </p:to>
                                    </p:set>
                                    <p:anim calcmode="lin" valueType="num">
                                      <p:cBhvr>
                                        <p:cTn id="47" dur="1000" fill="hold"/>
                                        <p:tgtEl>
                                          <p:spTgt spid="43014"/>
                                        </p:tgtEl>
                                        <p:attrNameLst>
                                          <p:attrName>ppt_w</p:attrName>
                                        </p:attrNameLst>
                                      </p:cBhvr>
                                      <p:tavLst>
                                        <p:tav tm="0">
                                          <p:val>
                                            <p:fltVal val="0"/>
                                          </p:val>
                                        </p:tav>
                                        <p:tav tm="100000">
                                          <p:val>
                                            <p:strVal val="#ppt_w"/>
                                          </p:val>
                                        </p:tav>
                                      </p:tavLst>
                                    </p:anim>
                                    <p:anim calcmode="lin" valueType="num">
                                      <p:cBhvr>
                                        <p:cTn id="48" dur="1000" fill="hold"/>
                                        <p:tgtEl>
                                          <p:spTgt spid="43014"/>
                                        </p:tgtEl>
                                        <p:attrNameLst>
                                          <p:attrName>ppt_h</p:attrName>
                                        </p:attrNameLst>
                                      </p:cBhvr>
                                      <p:tavLst>
                                        <p:tav tm="0">
                                          <p:val>
                                            <p:fltVal val="0"/>
                                          </p:val>
                                        </p:tav>
                                        <p:tav tm="100000">
                                          <p:val>
                                            <p:strVal val="#ppt_h"/>
                                          </p:val>
                                        </p:tav>
                                      </p:tavLst>
                                    </p:anim>
                                    <p:anim calcmode="lin" valueType="num">
                                      <p:cBhvr>
                                        <p:cTn id="49" dur="1000" fill="hold"/>
                                        <p:tgtEl>
                                          <p:spTgt spid="4301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30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43015"/>
                                        </p:tgtEl>
                                        <p:attrNameLst>
                                          <p:attrName>style.visibility</p:attrName>
                                        </p:attrNameLst>
                                      </p:cBhvr>
                                      <p:to>
                                        <p:strVal val="visible"/>
                                      </p:to>
                                    </p:set>
                                    <p:anim calcmode="lin" valueType="num">
                                      <p:cBhvr>
                                        <p:cTn id="55" dur="1000" fill="hold"/>
                                        <p:tgtEl>
                                          <p:spTgt spid="43015"/>
                                        </p:tgtEl>
                                        <p:attrNameLst>
                                          <p:attrName>ppt_w</p:attrName>
                                        </p:attrNameLst>
                                      </p:cBhvr>
                                      <p:tavLst>
                                        <p:tav tm="0">
                                          <p:val>
                                            <p:fltVal val="0"/>
                                          </p:val>
                                        </p:tav>
                                        <p:tav tm="100000">
                                          <p:val>
                                            <p:strVal val="#ppt_w"/>
                                          </p:val>
                                        </p:tav>
                                      </p:tavLst>
                                    </p:anim>
                                    <p:anim calcmode="lin" valueType="num">
                                      <p:cBhvr>
                                        <p:cTn id="56" dur="1000" fill="hold"/>
                                        <p:tgtEl>
                                          <p:spTgt spid="43015"/>
                                        </p:tgtEl>
                                        <p:attrNameLst>
                                          <p:attrName>ppt_h</p:attrName>
                                        </p:attrNameLst>
                                      </p:cBhvr>
                                      <p:tavLst>
                                        <p:tav tm="0">
                                          <p:val>
                                            <p:fltVal val="0"/>
                                          </p:val>
                                        </p:tav>
                                        <p:tav tm="100000">
                                          <p:val>
                                            <p:strVal val="#ppt_h"/>
                                          </p:val>
                                        </p:tav>
                                      </p:tavLst>
                                    </p:anim>
                                    <p:anim calcmode="lin" valueType="num">
                                      <p:cBhvr>
                                        <p:cTn id="57" dur="1000" fill="hold"/>
                                        <p:tgtEl>
                                          <p:spTgt spid="43015"/>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30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43016"/>
                                        </p:tgtEl>
                                        <p:attrNameLst>
                                          <p:attrName>style.visibility</p:attrName>
                                        </p:attrNameLst>
                                      </p:cBhvr>
                                      <p:to>
                                        <p:strVal val="visible"/>
                                      </p:to>
                                    </p:set>
                                    <p:anim calcmode="lin" valueType="num">
                                      <p:cBhvr additive="base">
                                        <p:cTn id="63" dur="500" fill="hold"/>
                                        <p:tgtEl>
                                          <p:spTgt spid="43016"/>
                                        </p:tgtEl>
                                        <p:attrNameLst>
                                          <p:attrName>ppt_x</p:attrName>
                                        </p:attrNameLst>
                                      </p:cBhvr>
                                      <p:tavLst>
                                        <p:tav tm="0">
                                          <p:val>
                                            <p:strVal val="0-#ppt_w/2"/>
                                          </p:val>
                                        </p:tav>
                                        <p:tav tm="100000">
                                          <p:val>
                                            <p:strVal val="#ppt_x"/>
                                          </p:val>
                                        </p:tav>
                                      </p:tavLst>
                                    </p:anim>
                                    <p:anim calcmode="lin" valueType="num">
                                      <p:cBhvr additive="base">
                                        <p:cTn id="64" dur="500" fill="hold"/>
                                        <p:tgtEl>
                                          <p:spTgt spid="43016"/>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3020"/>
                                        </p:tgtEl>
                                        <p:attrNameLst>
                                          <p:attrName>style.visibility</p:attrName>
                                        </p:attrNameLst>
                                      </p:cBhvr>
                                      <p:to>
                                        <p:strVal val="visible"/>
                                      </p:to>
                                    </p:set>
                                    <p:anim calcmode="lin" valueType="num">
                                      <p:cBhvr additive="base">
                                        <p:cTn id="69" dur="500" fill="hold"/>
                                        <p:tgtEl>
                                          <p:spTgt spid="43020"/>
                                        </p:tgtEl>
                                        <p:attrNameLst>
                                          <p:attrName>ppt_x</p:attrName>
                                        </p:attrNameLst>
                                      </p:cBhvr>
                                      <p:tavLst>
                                        <p:tav tm="0">
                                          <p:val>
                                            <p:strVal val="#ppt_x"/>
                                          </p:val>
                                        </p:tav>
                                        <p:tav tm="100000">
                                          <p:val>
                                            <p:strVal val="#ppt_x"/>
                                          </p:val>
                                        </p:tav>
                                      </p:tavLst>
                                    </p:anim>
                                    <p:anim calcmode="lin" valueType="num">
                                      <p:cBhvr additive="base">
                                        <p:cTn id="70" dur="500" fill="hold"/>
                                        <p:tgtEl>
                                          <p:spTgt spid="43020"/>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3021"/>
                                        </p:tgtEl>
                                        <p:attrNameLst>
                                          <p:attrName>style.visibility</p:attrName>
                                        </p:attrNameLst>
                                      </p:cBhvr>
                                      <p:to>
                                        <p:strVal val="visible"/>
                                      </p:to>
                                    </p:set>
                                    <p:anim calcmode="lin" valueType="num">
                                      <p:cBhvr additive="base">
                                        <p:cTn id="75" dur="500" fill="hold"/>
                                        <p:tgtEl>
                                          <p:spTgt spid="43021"/>
                                        </p:tgtEl>
                                        <p:attrNameLst>
                                          <p:attrName>ppt_x</p:attrName>
                                        </p:attrNameLst>
                                      </p:cBhvr>
                                      <p:tavLst>
                                        <p:tav tm="0">
                                          <p:val>
                                            <p:strVal val="#ppt_x"/>
                                          </p:val>
                                        </p:tav>
                                        <p:tav tm="100000">
                                          <p:val>
                                            <p:strVal val="#ppt_x"/>
                                          </p:val>
                                        </p:tav>
                                      </p:tavLst>
                                    </p:anim>
                                    <p:anim calcmode="lin" valueType="num">
                                      <p:cBhvr additive="base">
                                        <p:cTn id="76" dur="500" fill="hold"/>
                                        <p:tgtEl>
                                          <p:spTgt spid="430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p:bldP spid="43012" grpId="0" autoUpdateAnimBg="0"/>
      <p:bldP spid="43013" grpId="0" autoUpdateAnimBg="0"/>
      <p:bldP spid="43014" grpId="0" autoUpdateAnimBg="0"/>
      <p:bldP spid="43015" grpId="0" autoUpdateAnimBg="0"/>
      <p:bldP spid="43016" grpId="0" autoUpdateAnimBg="0"/>
      <p:bldP spid="43020" grpId="0" autoUpdateAnimBg="0"/>
      <p:bldP spid="4302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Berechnung der Dichtehöhe</a:t>
            </a:r>
          </a:p>
        </p:txBody>
      </p:sp>
      <p:sp>
        <p:nvSpPr>
          <p:cNvPr id="204803" name="Text Box 3"/>
          <p:cNvSpPr txBox="1">
            <a:spLocks noChangeArrowheads="1"/>
          </p:cNvSpPr>
          <p:nvPr/>
        </p:nvSpPr>
        <p:spPr bwMode="auto">
          <a:xfrm>
            <a:off x="954088" y="1693863"/>
            <a:ext cx="68310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Hornberg, ELEV: 680 m, QNH: 998 hPa, Temp: 30°C</a:t>
            </a:r>
          </a:p>
        </p:txBody>
      </p:sp>
      <p:sp>
        <p:nvSpPr>
          <p:cNvPr id="204804" name="Text Box 4"/>
          <p:cNvSpPr txBox="1">
            <a:spLocks noChangeArrowheads="1"/>
          </p:cNvSpPr>
          <p:nvPr/>
        </p:nvSpPr>
        <p:spPr bwMode="auto">
          <a:xfrm>
            <a:off x="841375" y="2495550"/>
            <a:ext cx="2660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Ermittlung der Druckhöhe:</a:t>
            </a:r>
          </a:p>
        </p:txBody>
      </p:sp>
      <p:sp>
        <p:nvSpPr>
          <p:cNvPr id="204805" name="Text Box 5"/>
          <p:cNvSpPr txBox="1">
            <a:spLocks noChangeArrowheads="1"/>
          </p:cNvSpPr>
          <p:nvPr/>
        </p:nvSpPr>
        <p:spPr bwMode="auto">
          <a:xfrm>
            <a:off x="3548063" y="2495550"/>
            <a:ext cx="1644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Druckdifferenz:</a:t>
            </a:r>
          </a:p>
        </p:txBody>
      </p:sp>
      <p:sp>
        <p:nvSpPr>
          <p:cNvPr id="204806" name="Text Box 6"/>
          <p:cNvSpPr txBox="1">
            <a:spLocks noChangeArrowheads="1"/>
          </p:cNvSpPr>
          <p:nvPr/>
        </p:nvSpPr>
        <p:spPr bwMode="auto">
          <a:xfrm>
            <a:off x="5610225" y="2495550"/>
            <a:ext cx="28844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1013 hPa – 998 hPa = 15 hPa</a:t>
            </a:r>
          </a:p>
        </p:txBody>
      </p:sp>
      <p:sp>
        <p:nvSpPr>
          <p:cNvPr id="204807" name="Text Box 7"/>
          <p:cNvSpPr txBox="1">
            <a:spLocks noChangeArrowheads="1"/>
          </p:cNvSpPr>
          <p:nvPr/>
        </p:nvSpPr>
        <p:spPr bwMode="auto">
          <a:xfrm>
            <a:off x="3529013" y="2862263"/>
            <a:ext cx="168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Höhendifferenz:</a:t>
            </a:r>
          </a:p>
        </p:txBody>
      </p:sp>
      <p:sp>
        <p:nvSpPr>
          <p:cNvPr id="204808" name="Text Box 8"/>
          <p:cNvSpPr txBox="1">
            <a:spLocks noChangeArrowheads="1"/>
          </p:cNvSpPr>
          <p:nvPr/>
        </p:nvSpPr>
        <p:spPr bwMode="auto">
          <a:xfrm>
            <a:off x="5610225" y="2862263"/>
            <a:ext cx="26177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15 hPa * 8 m/hPa = 120 m</a:t>
            </a:r>
          </a:p>
        </p:txBody>
      </p:sp>
      <p:sp>
        <p:nvSpPr>
          <p:cNvPr id="204809" name="Text Box 9"/>
          <p:cNvSpPr txBox="1">
            <a:spLocks noChangeArrowheads="1"/>
          </p:cNvSpPr>
          <p:nvPr/>
        </p:nvSpPr>
        <p:spPr bwMode="auto">
          <a:xfrm>
            <a:off x="2238375" y="3382963"/>
            <a:ext cx="1263650" cy="366712"/>
          </a:xfrm>
          <a:prstGeom prst="rect">
            <a:avLst/>
          </a:prstGeom>
          <a:noFill/>
          <a:ln w="25400">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effectLst>
                  <a:outerShdw blurRad="38100" dist="38100" dir="2700000" algn="tl">
                    <a:srgbClr val="DDDDDD"/>
                  </a:outerShdw>
                </a:effectLst>
                <a:latin typeface="Calibri" charset="0"/>
              </a:rPr>
              <a:t>Druckhöhe:</a:t>
            </a:r>
          </a:p>
        </p:txBody>
      </p:sp>
      <p:sp>
        <p:nvSpPr>
          <p:cNvPr id="204810" name="Text Box 10"/>
          <p:cNvSpPr txBox="1">
            <a:spLocks noChangeArrowheads="1"/>
          </p:cNvSpPr>
          <p:nvPr/>
        </p:nvSpPr>
        <p:spPr bwMode="auto">
          <a:xfrm>
            <a:off x="3502025" y="3382963"/>
            <a:ext cx="2403475" cy="366712"/>
          </a:xfrm>
          <a:prstGeom prst="rect">
            <a:avLst/>
          </a:prstGeom>
          <a:noFill/>
          <a:ln w="25400">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680 m + 120 m = </a:t>
            </a:r>
            <a:r>
              <a:rPr lang="de-DE" sz="1800">
                <a:effectLst>
                  <a:outerShdw blurRad="38100" dist="38100" dir="2700000" algn="tl">
                    <a:srgbClr val="DDDDDD"/>
                  </a:outerShdw>
                </a:effectLst>
                <a:latin typeface="Calibri" charset="0"/>
              </a:rPr>
              <a:t>800 m</a:t>
            </a:r>
          </a:p>
        </p:txBody>
      </p:sp>
      <p:sp>
        <p:nvSpPr>
          <p:cNvPr id="204811" name="Text Box 11"/>
          <p:cNvSpPr txBox="1">
            <a:spLocks noChangeArrowheads="1"/>
          </p:cNvSpPr>
          <p:nvPr/>
        </p:nvSpPr>
        <p:spPr bwMode="auto">
          <a:xfrm>
            <a:off x="803275" y="4413250"/>
            <a:ext cx="2698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Ermittlung der Dichtehöhe:</a:t>
            </a:r>
          </a:p>
        </p:txBody>
      </p:sp>
      <p:sp>
        <p:nvSpPr>
          <p:cNvPr id="204812" name="Text Box 12"/>
          <p:cNvSpPr txBox="1">
            <a:spLocks noChangeArrowheads="1"/>
          </p:cNvSpPr>
          <p:nvPr/>
        </p:nvSpPr>
        <p:spPr bwMode="auto">
          <a:xfrm>
            <a:off x="3502025" y="4413250"/>
            <a:ext cx="2139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Temperaturdifferenz:</a:t>
            </a:r>
          </a:p>
        </p:txBody>
      </p:sp>
      <p:sp>
        <p:nvSpPr>
          <p:cNvPr id="204813" name="Text Box 13"/>
          <p:cNvSpPr txBox="1">
            <a:spLocks noChangeArrowheads="1"/>
          </p:cNvSpPr>
          <p:nvPr/>
        </p:nvSpPr>
        <p:spPr bwMode="auto">
          <a:xfrm>
            <a:off x="5610225" y="4413250"/>
            <a:ext cx="23606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30°C – 9,8°C  = 20,2°C</a:t>
            </a:r>
          </a:p>
        </p:txBody>
      </p:sp>
      <p:sp>
        <p:nvSpPr>
          <p:cNvPr id="204814" name="Text Box 14"/>
          <p:cNvSpPr txBox="1">
            <a:spLocks noChangeArrowheads="1"/>
          </p:cNvSpPr>
          <p:nvPr/>
        </p:nvSpPr>
        <p:spPr bwMode="auto">
          <a:xfrm>
            <a:off x="3927475" y="4779963"/>
            <a:ext cx="168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Höhendifferenz:</a:t>
            </a:r>
          </a:p>
        </p:txBody>
      </p:sp>
      <p:sp>
        <p:nvSpPr>
          <p:cNvPr id="204815" name="Text Box 15"/>
          <p:cNvSpPr txBox="1">
            <a:spLocks noChangeArrowheads="1"/>
          </p:cNvSpPr>
          <p:nvPr/>
        </p:nvSpPr>
        <p:spPr bwMode="auto">
          <a:xfrm>
            <a:off x="5610225" y="4779963"/>
            <a:ext cx="28209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20,2°C * 36 m/°C = 727,2 m</a:t>
            </a:r>
          </a:p>
        </p:txBody>
      </p:sp>
      <p:sp>
        <p:nvSpPr>
          <p:cNvPr id="204816" name="Text Box 16"/>
          <p:cNvSpPr txBox="1">
            <a:spLocks noChangeArrowheads="1"/>
          </p:cNvSpPr>
          <p:nvPr/>
        </p:nvSpPr>
        <p:spPr bwMode="auto">
          <a:xfrm>
            <a:off x="2149475" y="5307013"/>
            <a:ext cx="1365250" cy="366712"/>
          </a:xfrm>
          <a:prstGeom prst="rect">
            <a:avLst/>
          </a:prstGeom>
          <a:noFill/>
          <a:ln w="25400">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b="1">
                <a:effectLst>
                  <a:outerShdw blurRad="38100" dist="38100" dir="2700000" algn="tl">
                    <a:srgbClr val="DDDDDD"/>
                  </a:outerShdw>
                </a:effectLst>
                <a:latin typeface="Calibri" charset="0"/>
              </a:rPr>
              <a:t>Dichtehöhe:</a:t>
            </a:r>
          </a:p>
        </p:txBody>
      </p:sp>
      <p:sp>
        <p:nvSpPr>
          <p:cNvPr id="204817" name="Text Box 17"/>
          <p:cNvSpPr txBox="1">
            <a:spLocks noChangeArrowheads="1"/>
          </p:cNvSpPr>
          <p:nvPr/>
        </p:nvSpPr>
        <p:spPr bwMode="auto">
          <a:xfrm>
            <a:off x="3502025" y="5307013"/>
            <a:ext cx="2873375" cy="366712"/>
          </a:xfrm>
          <a:prstGeom prst="rect">
            <a:avLst/>
          </a:prstGeom>
          <a:noFill/>
          <a:ln w="25400">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800 m + 727,2 m = </a:t>
            </a:r>
            <a:r>
              <a:rPr lang="de-DE" sz="1800" b="1">
                <a:effectLst>
                  <a:outerShdw blurRad="38100" dist="38100" dir="2700000" algn="tl">
                    <a:srgbClr val="DDDDDD"/>
                  </a:outerShdw>
                </a:effectLst>
                <a:latin typeface="Calibri" charset="0"/>
              </a:rPr>
              <a:t>1527,2 m</a:t>
            </a:r>
          </a:p>
        </p:txBody>
      </p:sp>
      <p:sp>
        <p:nvSpPr>
          <p:cNvPr id="204818" name="Text Box 18"/>
          <p:cNvSpPr txBox="1">
            <a:spLocks noChangeArrowheads="1"/>
          </p:cNvSpPr>
          <p:nvPr/>
        </p:nvSpPr>
        <p:spPr bwMode="auto">
          <a:xfrm>
            <a:off x="581025" y="3965575"/>
            <a:ext cx="2921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Standardtemperatur in 800 m:</a:t>
            </a:r>
          </a:p>
        </p:txBody>
      </p:sp>
      <p:sp>
        <p:nvSpPr>
          <p:cNvPr id="204819" name="Text Box 19"/>
          <p:cNvSpPr txBox="1">
            <a:spLocks noChangeArrowheads="1"/>
          </p:cNvSpPr>
          <p:nvPr/>
        </p:nvSpPr>
        <p:spPr bwMode="auto">
          <a:xfrm>
            <a:off x="3502025" y="3965575"/>
            <a:ext cx="5149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15°C - 800 m * 0,65°C/100 m = 15°C - 5,2°C = 9,8°C</a:t>
            </a:r>
          </a:p>
        </p:txBody>
      </p:sp>
    </p:spTree>
    <p:extLst>
      <p:ext uri="{BB962C8B-B14F-4D97-AF65-F5344CB8AC3E}">
        <p14:creationId xmlns:p14="http://schemas.microsoft.com/office/powerpoint/2010/main" val="3595558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204802"/>
                                        </p:tgtEl>
                                        <p:attrNameLst>
                                          <p:attrName>style.visibility</p:attrName>
                                        </p:attrNameLst>
                                      </p:cBhvr>
                                      <p:to>
                                        <p:strVal val="visible"/>
                                      </p:to>
                                    </p:set>
                                    <p:animEffect transition="in" filter="barn(outHorizontal)">
                                      <p:cBhvr>
                                        <p:cTn id="7" dur="500"/>
                                        <p:tgtEl>
                                          <p:spTgt spid="204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0480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0480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0480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0480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0480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0480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0480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20481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04818"/>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04819"/>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20481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20481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204813"/>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204814"/>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204815"/>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204816"/>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204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utoUpdateAnimBg="0"/>
      <p:bldP spid="204803" grpId="0" autoUpdateAnimBg="0"/>
      <p:bldP spid="204804" grpId="0" autoUpdateAnimBg="0"/>
      <p:bldP spid="204805" grpId="0" autoUpdateAnimBg="0"/>
      <p:bldP spid="204806" grpId="0" autoUpdateAnimBg="0"/>
      <p:bldP spid="204807" grpId="0" autoUpdateAnimBg="0"/>
      <p:bldP spid="204808" grpId="0" autoUpdateAnimBg="0"/>
      <p:bldP spid="204809" grpId="0" autoUpdateAnimBg="0"/>
      <p:bldP spid="204810" grpId="0" autoUpdateAnimBg="0"/>
      <p:bldP spid="204811" grpId="0" autoUpdateAnimBg="0"/>
      <p:bldP spid="204812" grpId="0" autoUpdateAnimBg="0"/>
      <p:bldP spid="204813" grpId="0" autoUpdateAnimBg="0"/>
      <p:bldP spid="204814" grpId="0" autoUpdateAnimBg="0"/>
      <p:bldP spid="204815" grpId="0" autoUpdateAnimBg="0"/>
      <p:bldP spid="204816" grpId="0" autoUpdateAnimBg="0"/>
      <p:bldP spid="204817" grpId="0" autoUpdateAnimBg="0"/>
      <p:bldP spid="204818" grpId="0" autoUpdateAnimBg="0"/>
      <p:bldP spid="20481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177800" y="2862263"/>
            <a:ext cx="45704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7200">
                <a:latin typeface="Calibri" charset="0"/>
              </a:rPr>
              <a:t>Grundlagen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Berechnung der Dichtehöhe</a:t>
            </a:r>
          </a:p>
        </p:txBody>
      </p:sp>
      <p:sp>
        <p:nvSpPr>
          <p:cNvPr id="206851" name="Text Box 3"/>
          <p:cNvSpPr txBox="1">
            <a:spLocks noChangeArrowheads="1"/>
          </p:cNvSpPr>
          <p:nvPr/>
        </p:nvSpPr>
        <p:spPr bwMode="auto">
          <a:xfrm>
            <a:off x="954088" y="1693863"/>
            <a:ext cx="699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Elchingen, ELEV: 1900 ft, QNH: 1020 hPa, Temp: 5°C</a:t>
            </a:r>
          </a:p>
        </p:txBody>
      </p:sp>
      <p:sp>
        <p:nvSpPr>
          <p:cNvPr id="206852" name="Text Box 4"/>
          <p:cNvSpPr txBox="1">
            <a:spLocks noChangeArrowheads="1"/>
          </p:cNvSpPr>
          <p:nvPr/>
        </p:nvSpPr>
        <p:spPr bwMode="auto">
          <a:xfrm>
            <a:off x="841375" y="2495550"/>
            <a:ext cx="2660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Ermittlung der Druckhöhe:</a:t>
            </a:r>
          </a:p>
        </p:txBody>
      </p:sp>
      <p:sp>
        <p:nvSpPr>
          <p:cNvPr id="206853" name="Text Box 5"/>
          <p:cNvSpPr txBox="1">
            <a:spLocks noChangeArrowheads="1"/>
          </p:cNvSpPr>
          <p:nvPr/>
        </p:nvSpPr>
        <p:spPr bwMode="auto">
          <a:xfrm>
            <a:off x="3548063" y="2495550"/>
            <a:ext cx="1644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Druckdifferenz:</a:t>
            </a:r>
          </a:p>
        </p:txBody>
      </p:sp>
      <p:sp>
        <p:nvSpPr>
          <p:cNvPr id="206854" name="Text Box 6"/>
          <p:cNvSpPr txBox="1">
            <a:spLocks noChangeArrowheads="1"/>
          </p:cNvSpPr>
          <p:nvPr/>
        </p:nvSpPr>
        <p:spPr bwMode="auto">
          <a:xfrm>
            <a:off x="5610225" y="2495550"/>
            <a:ext cx="28844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1020 hPa – 1013 hPa = 7 hPa</a:t>
            </a:r>
          </a:p>
        </p:txBody>
      </p:sp>
      <p:sp>
        <p:nvSpPr>
          <p:cNvPr id="206855" name="Text Box 7"/>
          <p:cNvSpPr txBox="1">
            <a:spLocks noChangeArrowheads="1"/>
          </p:cNvSpPr>
          <p:nvPr/>
        </p:nvSpPr>
        <p:spPr bwMode="auto">
          <a:xfrm>
            <a:off x="3529013" y="2862263"/>
            <a:ext cx="168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Höhendifferenz:</a:t>
            </a:r>
          </a:p>
        </p:txBody>
      </p:sp>
      <p:sp>
        <p:nvSpPr>
          <p:cNvPr id="206856" name="Text Box 8"/>
          <p:cNvSpPr txBox="1">
            <a:spLocks noChangeArrowheads="1"/>
          </p:cNvSpPr>
          <p:nvPr/>
        </p:nvSpPr>
        <p:spPr bwMode="auto">
          <a:xfrm>
            <a:off x="5610225" y="2862263"/>
            <a:ext cx="25415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7 hPa * 30 ft/hPa = 210 ft</a:t>
            </a:r>
          </a:p>
        </p:txBody>
      </p:sp>
      <p:sp>
        <p:nvSpPr>
          <p:cNvPr id="206857" name="Text Box 9"/>
          <p:cNvSpPr txBox="1">
            <a:spLocks noChangeArrowheads="1"/>
          </p:cNvSpPr>
          <p:nvPr/>
        </p:nvSpPr>
        <p:spPr bwMode="auto">
          <a:xfrm>
            <a:off x="2238375" y="3382963"/>
            <a:ext cx="1263650" cy="366712"/>
          </a:xfrm>
          <a:prstGeom prst="rect">
            <a:avLst/>
          </a:prstGeom>
          <a:noFill/>
          <a:ln w="25400">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effectLst>
                  <a:outerShdw blurRad="38100" dist="38100" dir="2700000" algn="tl">
                    <a:srgbClr val="DDDDDD"/>
                  </a:outerShdw>
                </a:effectLst>
                <a:latin typeface="Calibri" charset="0"/>
              </a:rPr>
              <a:t>Druckhöhe:</a:t>
            </a:r>
          </a:p>
        </p:txBody>
      </p:sp>
      <p:sp>
        <p:nvSpPr>
          <p:cNvPr id="206858" name="Text Box 10"/>
          <p:cNvSpPr txBox="1">
            <a:spLocks noChangeArrowheads="1"/>
          </p:cNvSpPr>
          <p:nvPr/>
        </p:nvSpPr>
        <p:spPr bwMode="auto">
          <a:xfrm>
            <a:off x="3502025" y="3382963"/>
            <a:ext cx="2465388" cy="366712"/>
          </a:xfrm>
          <a:prstGeom prst="rect">
            <a:avLst/>
          </a:prstGeom>
          <a:noFill/>
          <a:ln w="25400">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1900 ft - 210 ft = </a:t>
            </a:r>
            <a:r>
              <a:rPr lang="de-DE" sz="1800">
                <a:effectLst>
                  <a:outerShdw blurRad="38100" dist="38100" dir="2700000" algn="tl">
                    <a:srgbClr val="DDDDDD"/>
                  </a:outerShdw>
                </a:effectLst>
                <a:latin typeface="Calibri" charset="0"/>
              </a:rPr>
              <a:t>1690 ft</a:t>
            </a:r>
          </a:p>
        </p:txBody>
      </p:sp>
      <p:sp>
        <p:nvSpPr>
          <p:cNvPr id="206859" name="Text Box 11"/>
          <p:cNvSpPr txBox="1">
            <a:spLocks noChangeArrowheads="1"/>
          </p:cNvSpPr>
          <p:nvPr/>
        </p:nvSpPr>
        <p:spPr bwMode="auto">
          <a:xfrm>
            <a:off x="803275" y="4413250"/>
            <a:ext cx="2698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Ermittlung der Dichtehöhe:</a:t>
            </a:r>
          </a:p>
        </p:txBody>
      </p:sp>
      <p:sp>
        <p:nvSpPr>
          <p:cNvPr id="206860" name="Text Box 12"/>
          <p:cNvSpPr txBox="1">
            <a:spLocks noChangeArrowheads="1"/>
          </p:cNvSpPr>
          <p:nvPr/>
        </p:nvSpPr>
        <p:spPr bwMode="auto">
          <a:xfrm>
            <a:off x="3502025" y="4413250"/>
            <a:ext cx="2139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Temperaturdifferenz:</a:t>
            </a:r>
          </a:p>
        </p:txBody>
      </p:sp>
      <p:sp>
        <p:nvSpPr>
          <p:cNvPr id="206861" name="Text Box 13"/>
          <p:cNvSpPr txBox="1">
            <a:spLocks noChangeArrowheads="1"/>
          </p:cNvSpPr>
          <p:nvPr/>
        </p:nvSpPr>
        <p:spPr bwMode="auto">
          <a:xfrm>
            <a:off x="5610225" y="4413250"/>
            <a:ext cx="22463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11,6°C – 5°C  = 6,6°C</a:t>
            </a:r>
          </a:p>
        </p:txBody>
      </p:sp>
      <p:sp>
        <p:nvSpPr>
          <p:cNvPr id="206862" name="Text Box 14"/>
          <p:cNvSpPr txBox="1">
            <a:spLocks noChangeArrowheads="1"/>
          </p:cNvSpPr>
          <p:nvPr/>
        </p:nvSpPr>
        <p:spPr bwMode="auto">
          <a:xfrm>
            <a:off x="3927475" y="4779963"/>
            <a:ext cx="168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Höhendifferenz:</a:t>
            </a:r>
          </a:p>
        </p:txBody>
      </p:sp>
      <p:sp>
        <p:nvSpPr>
          <p:cNvPr id="206863" name="Text Box 15"/>
          <p:cNvSpPr txBox="1">
            <a:spLocks noChangeArrowheads="1"/>
          </p:cNvSpPr>
          <p:nvPr/>
        </p:nvSpPr>
        <p:spPr bwMode="auto">
          <a:xfrm>
            <a:off x="5610225" y="4779963"/>
            <a:ext cx="25733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6,6°C * 120 ft/°C = 792 ft</a:t>
            </a:r>
          </a:p>
        </p:txBody>
      </p:sp>
      <p:sp>
        <p:nvSpPr>
          <p:cNvPr id="206864" name="Text Box 16"/>
          <p:cNvSpPr txBox="1">
            <a:spLocks noChangeArrowheads="1"/>
          </p:cNvSpPr>
          <p:nvPr/>
        </p:nvSpPr>
        <p:spPr bwMode="auto">
          <a:xfrm>
            <a:off x="2149475" y="5307013"/>
            <a:ext cx="1365250" cy="366712"/>
          </a:xfrm>
          <a:prstGeom prst="rect">
            <a:avLst/>
          </a:prstGeom>
          <a:noFill/>
          <a:ln w="25400">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b="1">
                <a:effectLst>
                  <a:outerShdw blurRad="38100" dist="38100" dir="2700000" algn="tl">
                    <a:srgbClr val="DDDDDD"/>
                  </a:outerShdw>
                </a:effectLst>
                <a:latin typeface="Calibri" charset="0"/>
              </a:rPr>
              <a:t>Dichtehöhe:</a:t>
            </a:r>
          </a:p>
        </p:txBody>
      </p:sp>
      <p:sp>
        <p:nvSpPr>
          <p:cNvPr id="206865" name="Text Box 17"/>
          <p:cNvSpPr txBox="1">
            <a:spLocks noChangeArrowheads="1"/>
          </p:cNvSpPr>
          <p:nvPr/>
        </p:nvSpPr>
        <p:spPr bwMode="auto">
          <a:xfrm>
            <a:off x="3502025" y="5307013"/>
            <a:ext cx="2336547" cy="369332"/>
          </a:xfrm>
          <a:prstGeom prst="rect">
            <a:avLst/>
          </a:prstGeom>
          <a:noFill/>
          <a:ln w="25400">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dirty="0">
                <a:latin typeface="Calibri" charset="0"/>
              </a:rPr>
              <a:t>1690 </a:t>
            </a:r>
            <a:r>
              <a:rPr lang="de-DE" sz="1800" dirty="0" err="1">
                <a:latin typeface="Calibri" charset="0"/>
              </a:rPr>
              <a:t>ft</a:t>
            </a:r>
            <a:r>
              <a:rPr lang="de-DE" sz="1800" dirty="0">
                <a:latin typeface="Calibri" charset="0"/>
              </a:rPr>
              <a:t> - 792 </a:t>
            </a:r>
            <a:r>
              <a:rPr lang="de-DE" sz="1800" dirty="0" err="1">
                <a:latin typeface="Calibri" charset="0"/>
              </a:rPr>
              <a:t>ft</a:t>
            </a:r>
            <a:r>
              <a:rPr lang="de-DE" sz="1800" dirty="0">
                <a:latin typeface="Calibri" charset="0"/>
              </a:rPr>
              <a:t> = </a:t>
            </a:r>
            <a:r>
              <a:rPr lang="de-DE" sz="1800" b="1" dirty="0">
                <a:effectLst>
                  <a:outerShdw blurRad="38100" dist="38100" dir="2700000" algn="tl">
                    <a:srgbClr val="DDDDDD"/>
                  </a:outerShdw>
                </a:effectLst>
                <a:latin typeface="Calibri" charset="0"/>
              </a:rPr>
              <a:t>898 </a:t>
            </a:r>
            <a:r>
              <a:rPr lang="de-DE" sz="1800" b="1" dirty="0" err="1">
                <a:effectLst>
                  <a:outerShdw blurRad="38100" dist="38100" dir="2700000" algn="tl">
                    <a:srgbClr val="DDDDDD"/>
                  </a:outerShdw>
                </a:effectLst>
                <a:latin typeface="Calibri" charset="0"/>
              </a:rPr>
              <a:t>ft</a:t>
            </a:r>
            <a:endParaRPr lang="de-DE" sz="1800" b="1" dirty="0">
              <a:effectLst>
                <a:outerShdw blurRad="38100" dist="38100" dir="2700000" algn="tl">
                  <a:srgbClr val="DDDDDD"/>
                </a:outerShdw>
              </a:effectLst>
              <a:latin typeface="Calibri" charset="0"/>
            </a:endParaRPr>
          </a:p>
        </p:txBody>
      </p:sp>
      <p:sp>
        <p:nvSpPr>
          <p:cNvPr id="206866" name="Text Box 18"/>
          <p:cNvSpPr txBox="1">
            <a:spLocks noChangeArrowheads="1"/>
          </p:cNvSpPr>
          <p:nvPr/>
        </p:nvSpPr>
        <p:spPr bwMode="auto">
          <a:xfrm>
            <a:off x="440295" y="3962956"/>
            <a:ext cx="31189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dirty="0">
                <a:latin typeface="Calibri" charset="0"/>
              </a:rPr>
              <a:t>Standardtemperatur in 1960 </a:t>
            </a:r>
            <a:r>
              <a:rPr lang="de-DE" sz="1800" dirty="0" err="1">
                <a:latin typeface="Calibri" charset="0"/>
              </a:rPr>
              <a:t>ft</a:t>
            </a:r>
            <a:r>
              <a:rPr lang="de-DE" sz="1800" dirty="0">
                <a:latin typeface="Calibri" charset="0"/>
              </a:rPr>
              <a:t>:</a:t>
            </a:r>
          </a:p>
        </p:txBody>
      </p:sp>
      <p:sp>
        <p:nvSpPr>
          <p:cNvPr id="206867" name="Text Box 19"/>
          <p:cNvSpPr txBox="1">
            <a:spLocks noChangeArrowheads="1"/>
          </p:cNvSpPr>
          <p:nvPr/>
        </p:nvSpPr>
        <p:spPr bwMode="auto">
          <a:xfrm>
            <a:off x="3502025" y="3965575"/>
            <a:ext cx="5130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a:latin typeface="Calibri" charset="0"/>
              </a:rPr>
              <a:t>15°C - 1690 ft * 2°C/1000 ft = 15°C - 3,4°C = 11,6°C</a:t>
            </a:r>
          </a:p>
        </p:txBody>
      </p:sp>
    </p:spTree>
    <p:extLst>
      <p:ext uri="{BB962C8B-B14F-4D97-AF65-F5344CB8AC3E}">
        <p14:creationId xmlns:p14="http://schemas.microsoft.com/office/powerpoint/2010/main" val="3315643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206850"/>
                                        </p:tgtEl>
                                        <p:attrNameLst>
                                          <p:attrName>style.visibility</p:attrName>
                                        </p:attrNameLst>
                                      </p:cBhvr>
                                      <p:to>
                                        <p:strVal val="visible"/>
                                      </p:to>
                                    </p:set>
                                    <p:animEffect transition="in" filter="barn(outHorizontal)">
                                      <p:cBhvr>
                                        <p:cTn id="7" dur="500"/>
                                        <p:tgtEl>
                                          <p:spTgt spid="206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0685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0685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0685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0685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0685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0685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06857"/>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20685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0686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0686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20685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206860"/>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206861"/>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206862"/>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206863"/>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206864"/>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206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autoUpdateAnimBg="0"/>
      <p:bldP spid="206851" grpId="0" autoUpdateAnimBg="0"/>
      <p:bldP spid="206852" grpId="0" autoUpdateAnimBg="0"/>
      <p:bldP spid="206853" grpId="0" autoUpdateAnimBg="0"/>
      <p:bldP spid="206854" grpId="0" autoUpdateAnimBg="0"/>
      <p:bldP spid="206855" grpId="0" autoUpdateAnimBg="0"/>
      <p:bldP spid="206856" grpId="0" autoUpdateAnimBg="0"/>
      <p:bldP spid="206857" grpId="0" autoUpdateAnimBg="0"/>
      <p:bldP spid="206858" grpId="0" autoUpdateAnimBg="0"/>
      <p:bldP spid="206859" grpId="0" autoUpdateAnimBg="0"/>
      <p:bldP spid="206860" grpId="0" autoUpdateAnimBg="0"/>
      <p:bldP spid="206861" grpId="0" autoUpdateAnimBg="0"/>
      <p:bldP spid="206862" grpId="0" autoUpdateAnimBg="0"/>
      <p:bldP spid="206863" grpId="0" autoUpdateAnimBg="0"/>
      <p:bldP spid="206864" grpId="0" autoUpdateAnimBg="0"/>
      <p:bldP spid="206865" grpId="0" autoUpdateAnimBg="0"/>
      <p:bldP spid="206866" grpId="0" autoUpdateAnimBg="0"/>
      <p:bldP spid="20686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BCA26-37FE-4847-A01F-2DB757D4C3BF}"/>
              </a:ext>
            </a:extLst>
          </p:cNvPr>
          <p:cNvSpPr>
            <a:spLocks noGrp="1"/>
          </p:cNvSpPr>
          <p:nvPr>
            <p:ph type="title"/>
          </p:nvPr>
        </p:nvSpPr>
        <p:spPr/>
        <p:txBody>
          <a:bodyPr/>
          <a:lstStyle/>
          <a:p>
            <a:r>
              <a:rPr lang="de-DE" dirty="0"/>
              <a:t>Berechnung der Dichtehöhe</a:t>
            </a:r>
          </a:p>
        </p:txBody>
      </p:sp>
      <p:graphicFrame>
        <p:nvGraphicFramePr>
          <p:cNvPr id="3" name="Objekt 2">
            <a:extLst>
              <a:ext uri="{FF2B5EF4-FFF2-40B4-BE49-F238E27FC236}">
                <a16:creationId xmlns:a16="http://schemas.microsoft.com/office/drawing/2014/main" id="{786F7B53-B004-AB42-84C0-891A3C7D2208}"/>
              </a:ext>
            </a:extLst>
          </p:cNvPr>
          <p:cNvGraphicFramePr>
            <a:graphicFrameLocks noChangeAspect="1"/>
          </p:cNvGraphicFramePr>
          <p:nvPr>
            <p:extLst>
              <p:ext uri="{D42A27DB-BD31-4B8C-83A1-F6EECF244321}">
                <p14:modId xmlns:p14="http://schemas.microsoft.com/office/powerpoint/2010/main" val="2962226583"/>
              </p:ext>
            </p:extLst>
          </p:nvPr>
        </p:nvGraphicFramePr>
        <p:xfrm>
          <a:off x="0" y="2699709"/>
          <a:ext cx="9144000" cy="1458581"/>
        </p:xfrm>
        <a:graphic>
          <a:graphicData uri="http://schemas.openxmlformats.org/presentationml/2006/ole">
            <mc:AlternateContent xmlns:mc="http://schemas.openxmlformats.org/markup-compatibility/2006">
              <mc:Choice xmlns:v="urn:schemas-microsoft-com:vml" Requires="v">
                <p:oleObj spid="_x0000_s87044" r:id="rId3" imgW="2946400" imgH="469900" progId="Equation.DSMT4">
                  <p:embed/>
                </p:oleObj>
              </mc:Choice>
              <mc:Fallback>
                <p:oleObj r:id="rId3" imgW="2946400" imgH="469900" progId="Equation.DSMT4">
                  <p:embed/>
                  <p:pic>
                    <p:nvPicPr>
                      <p:cNvPr id="0" name=""/>
                      <p:cNvPicPr/>
                      <p:nvPr/>
                    </p:nvPicPr>
                    <p:blipFill>
                      <a:blip r:embed="rId4"/>
                      <a:stretch>
                        <a:fillRect/>
                      </a:stretch>
                    </p:blipFill>
                    <p:spPr>
                      <a:xfrm>
                        <a:off x="0" y="2699709"/>
                        <a:ext cx="9144000" cy="1458581"/>
                      </a:xfrm>
                      <a:prstGeom prst="rect">
                        <a:avLst/>
                      </a:prstGeom>
                    </p:spPr>
                  </p:pic>
                </p:oleObj>
              </mc:Fallback>
            </mc:AlternateContent>
          </a:graphicData>
        </a:graphic>
      </p:graphicFrame>
    </p:spTree>
    <p:extLst>
      <p:ext uri="{BB962C8B-B14F-4D97-AF65-F5344CB8AC3E}">
        <p14:creationId xmlns:p14="http://schemas.microsoft.com/office/powerpoint/2010/main" val="339257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Meteorologie</a:t>
            </a:r>
          </a:p>
        </p:txBody>
      </p:sp>
      <p:sp>
        <p:nvSpPr>
          <p:cNvPr id="7171" name="Rectangle 3"/>
          <p:cNvSpPr>
            <a:spLocks noGrp="1" noChangeArrowheads="1"/>
          </p:cNvSpPr>
          <p:nvPr>
            <p:ph type="body" idx="1"/>
          </p:nvPr>
        </p:nvSpPr>
        <p:spPr>
          <a:xfrm>
            <a:off x="838200" y="1752600"/>
            <a:ext cx="7772400" cy="4724400"/>
          </a:xfrm>
        </p:spPr>
        <p:txBody>
          <a:bodyPr/>
          <a:lstStyle/>
          <a:p>
            <a:pPr marL="0" indent="0" eaLnBrk="1" hangingPunct="1">
              <a:buFontTx/>
              <a:buNone/>
            </a:pPr>
            <a:r>
              <a:rPr lang="de-DE" sz="4400">
                <a:latin typeface="Chevalin" charset="0"/>
                <a:ea typeface="ＭＳ Ｐゴシック" charset="0"/>
                <a:cs typeface="ＭＳ Ｐゴシック" charset="0"/>
              </a:rPr>
              <a:t>meteoros</a:t>
            </a:r>
            <a:r>
              <a:rPr lang="de-DE">
                <a:latin typeface="Calibri" charset="0"/>
                <a:ea typeface="ＭＳ Ｐゴシック" charset="0"/>
                <a:cs typeface="ＭＳ Ｐゴシック" charset="0"/>
              </a:rPr>
              <a:t> (</a:t>
            </a:r>
            <a:r>
              <a:rPr lang="de-DE" i="1">
                <a:latin typeface="Calibri" charset="0"/>
                <a:ea typeface="ＭＳ Ｐゴシック" charset="0"/>
                <a:cs typeface="ＭＳ Ｐゴシック" charset="0"/>
              </a:rPr>
              <a:t>griech.</a:t>
            </a:r>
            <a:r>
              <a:rPr lang="de-DE">
                <a:latin typeface="Calibri" charset="0"/>
                <a:ea typeface="ＭＳ Ｐゴシック" charset="0"/>
                <a:cs typeface="ＭＳ Ｐゴシック" charset="0"/>
              </a:rPr>
              <a:t>)</a:t>
            </a:r>
          </a:p>
          <a:p>
            <a:pPr marL="0" indent="0" eaLnBrk="1" hangingPunct="1">
              <a:buFontTx/>
              <a:buNone/>
            </a:pPr>
            <a:r>
              <a:rPr lang="de-DE">
                <a:latin typeface="Calibri" charset="0"/>
                <a:ea typeface="ＭＳ Ｐゴシック" charset="0"/>
                <a:cs typeface="ＭＳ Ｐゴシック" charset="0"/>
              </a:rPr>
              <a:t>„in der Luft schwebend</a:t>
            </a:r>
            <a:r>
              <a:rPr lang="ja-JP" altLang="de-DE">
                <a:latin typeface="Calibri" charset="0"/>
                <a:ea typeface="ＭＳ Ｐゴシック" charset="0"/>
                <a:cs typeface="ＭＳ Ｐゴシック" charset="0"/>
              </a:rPr>
              <a:t>“</a:t>
            </a:r>
            <a:endParaRPr lang="de-DE">
              <a:latin typeface="Calibri" charset="0"/>
              <a:ea typeface="ＭＳ Ｐゴシック" charset="0"/>
              <a:cs typeface="ＭＳ Ｐゴシック" charset="0"/>
            </a:endParaRPr>
          </a:p>
          <a:p>
            <a:pPr marL="0" indent="0" eaLnBrk="1" hangingPunct="1">
              <a:buFontTx/>
              <a:buNone/>
            </a:pPr>
            <a:r>
              <a:rPr lang="de-DE" sz="4400">
                <a:latin typeface="Chevalin" charset="0"/>
                <a:ea typeface="ＭＳ Ｐゴシック" charset="0"/>
                <a:cs typeface="ＭＳ Ｐゴシック" charset="0"/>
              </a:rPr>
              <a:t>logos</a:t>
            </a:r>
            <a:r>
              <a:rPr lang="de-DE">
                <a:latin typeface="Calibri" charset="0"/>
                <a:ea typeface="ＭＳ Ｐゴシック" charset="0"/>
                <a:cs typeface="ＭＳ Ｐゴシック" charset="0"/>
              </a:rPr>
              <a:t> (</a:t>
            </a:r>
            <a:r>
              <a:rPr lang="de-DE" i="1">
                <a:latin typeface="Calibri" charset="0"/>
                <a:ea typeface="ＭＳ Ｐゴシック" charset="0"/>
                <a:cs typeface="ＭＳ Ｐゴシック" charset="0"/>
              </a:rPr>
              <a:t>griech.</a:t>
            </a:r>
            <a:r>
              <a:rPr lang="de-DE">
                <a:latin typeface="Calibri" charset="0"/>
                <a:ea typeface="ＭＳ Ｐゴシック" charset="0"/>
                <a:cs typeface="ＭＳ Ｐゴシック" charset="0"/>
              </a:rPr>
              <a:t>)</a:t>
            </a:r>
          </a:p>
          <a:p>
            <a:pPr marL="0" indent="0" eaLnBrk="1" hangingPunct="1">
              <a:buFontTx/>
              <a:buNone/>
            </a:pPr>
            <a:r>
              <a:rPr lang="de-DE">
                <a:latin typeface="Calibri" charset="0"/>
                <a:ea typeface="ＭＳ Ｐゴシック" charset="0"/>
                <a:cs typeface="ＭＳ Ｐゴシック" charset="0"/>
              </a:rPr>
              <a:t>„das Wort, die Lehre</a:t>
            </a:r>
            <a:r>
              <a:rPr lang="ja-JP" altLang="de-DE">
                <a:latin typeface="Calibri" charset="0"/>
                <a:ea typeface="ＭＳ Ｐゴシック" charset="0"/>
                <a:cs typeface="ＭＳ Ｐゴシック" charset="0"/>
              </a:rPr>
              <a:t>“</a:t>
            </a:r>
            <a:endParaRPr lang="de-DE">
              <a:latin typeface="Calibri" charset="0"/>
              <a:ea typeface="ＭＳ Ｐゴシック" charset="0"/>
              <a:cs typeface="ＭＳ Ｐゴシック" charset="0"/>
            </a:endParaRPr>
          </a:p>
          <a:p>
            <a:pPr marL="0" indent="0" eaLnBrk="1" hangingPunct="1">
              <a:buFontTx/>
              <a:buNone/>
            </a:pPr>
            <a:r>
              <a:rPr lang="de-DE" sz="4400">
                <a:latin typeface="Chevalin" charset="0"/>
                <a:ea typeface="ＭＳ Ｐゴシック" charset="0"/>
                <a:cs typeface="ＭＳ Ｐゴシック" charset="0"/>
              </a:rPr>
              <a:t>Meteorologie</a:t>
            </a:r>
            <a:endParaRPr lang="de-DE">
              <a:latin typeface="Calibri" charset="0"/>
              <a:ea typeface="ＭＳ Ｐゴシック" charset="0"/>
              <a:cs typeface="ＭＳ Ｐゴシック" charset="0"/>
            </a:endParaRPr>
          </a:p>
          <a:p>
            <a:pPr marL="0" indent="0" eaLnBrk="1" hangingPunct="1">
              <a:buFontTx/>
              <a:buNone/>
            </a:pPr>
            <a:r>
              <a:rPr lang="de-DE">
                <a:latin typeface="Calibri" charset="0"/>
                <a:ea typeface="ＭＳ Ｐゴシック" charset="0"/>
                <a:cs typeface="ＭＳ Ｐゴシック" charset="0"/>
              </a:rPr>
              <a:t>„Lehre von den Wolken und Niederschlägen in unserer Atmosphäre</a:t>
            </a:r>
            <a:r>
              <a:rPr lang="ja-JP" altLang="de-DE">
                <a:latin typeface="Calibri" charset="0"/>
                <a:ea typeface="ＭＳ Ｐゴシック" charset="0"/>
                <a:cs typeface="ＭＳ Ｐゴシック" charset="0"/>
              </a:rPr>
              <a:t>“</a:t>
            </a:r>
            <a:endParaRPr lang="de-DE">
              <a:latin typeface="Calibri"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7170"/>
                                        </p:tgtEl>
                                        <p:attrNameLst>
                                          <p:attrName>style.visibility</p:attrName>
                                        </p:attrNameLst>
                                      </p:cBhvr>
                                      <p:to>
                                        <p:strVal val="visible"/>
                                      </p:to>
                                    </p:set>
                                    <p:animEffect transition="in" filter="barn(outHorizont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calcmode="lin" valueType="num">
                                      <p:cBhvr additive="base">
                                        <p:cTn id="12" dur="500" fill="hold"/>
                                        <p:tgtEl>
                                          <p:spTgt spid="717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 calcmode="lin" valueType="num">
                                      <p:cBhvr additive="base">
                                        <p:cTn id="18"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171">
                                            <p:txEl>
                                              <p:pRg st="2" end="2"/>
                                            </p:txEl>
                                          </p:spTgt>
                                        </p:tgtEl>
                                        <p:attrNameLst>
                                          <p:attrName>style.visibility</p:attrName>
                                        </p:attrNameLst>
                                      </p:cBhvr>
                                      <p:to>
                                        <p:strVal val="visible"/>
                                      </p:to>
                                    </p:set>
                                    <p:anim calcmode="lin" valueType="num">
                                      <p:cBhvr additive="base">
                                        <p:cTn id="24" dur="500" fill="hold"/>
                                        <p:tgtEl>
                                          <p:spTgt spid="7171">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7171">
                                            <p:txEl>
                                              <p:pRg st="3" end="3"/>
                                            </p:txEl>
                                          </p:spTgt>
                                        </p:tgtEl>
                                        <p:attrNameLst>
                                          <p:attrName>style.visibility</p:attrName>
                                        </p:attrNameLst>
                                      </p:cBhvr>
                                      <p:to>
                                        <p:strVal val="visible"/>
                                      </p:to>
                                    </p:set>
                                    <p:anim calcmode="lin" valueType="num">
                                      <p:cBhvr additive="base">
                                        <p:cTn id="30" dur="500" fill="hold"/>
                                        <p:tgtEl>
                                          <p:spTgt spid="7171">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7171">
                                            <p:txEl>
                                              <p:pRg st="4" end="4"/>
                                            </p:txEl>
                                          </p:spTgt>
                                        </p:tgtEl>
                                        <p:attrNameLst>
                                          <p:attrName>style.visibility</p:attrName>
                                        </p:attrNameLst>
                                      </p:cBhvr>
                                      <p:to>
                                        <p:strVal val="visible"/>
                                      </p:to>
                                    </p:set>
                                    <p:anim calcmode="lin" valueType="num">
                                      <p:cBhvr additive="base">
                                        <p:cTn id="36" dur="500" fill="hold"/>
                                        <p:tgtEl>
                                          <p:spTgt spid="7171">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 calcmode="lin" valueType="num">
                                      <p:cBhvr additive="base">
                                        <p:cTn id="42" dur="500" fill="hold"/>
                                        <p:tgtEl>
                                          <p:spTgt spid="7171">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Atmosphäre</a:t>
            </a:r>
          </a:p>
        </p:txBody>
      </p:sp>
      <p:sp>
        <p:nvSpPr>
          <p:cNvPr id="8195" name="Text Box 3"/>
          <p:cNvSpPr txBox="1">
            <a:spLocks noChangeArrowheads="1"/>
          </p:cNvSpPr>
          <p:nvPr/>
        </p:nvSpPr>
        <p:spPr bwMode="auto">
          <a:xfrm>
            <a:off x="838200" y="1981200"/>
            <a:ext cx="19573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Stickstoff (N</a:t>
            </a:r>
            <a:r>
              <a:rPr lang="de-DE" sz="1400">
                <a:latin typeface="Calibri" charset="0"/>
              </a:rPr>
              <a:t>2</a:t>
            </a:r>
            <a:r>
              <a:rPr lang="de-DE">
                <a:latin typeface="Calibri" charset="0"/>
              </a:rPr>
              <a:t>)</a:t>
            </a:r>
          </a:p>
        </p:txBody>
      </p:sp>
      <p:sp>
        <p:nvSpPr>
          <p:cNvPr id="8196" name="Text Box 4"/>
          <p:cNvSpPr txBox="1">
            <a:spLocks noChangeArrowheads="1"/>
          </p:cNvSpPr>
          <p:nvPr/>
        </p:nvSpPr>
        <p:spPr bwMode="auto">
          <a:xfrm>
            <a:off x="838200" y="2971800"/>
            <a:ext cx="20256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Sauerstoff (O</a:t>
            </a:r>
            <a:r>
              <a:rPr lang="de-DE" sz="1400">
                <a:latin typeface="Calibri" charset="0"/>
              </a:rPr>
              <a:t>2</a:t>
            </a:r>
            <a:r>
              <a:rPr lang="de-DE">
                <a:latin typeface="Calibri" charset="0"/>
              </a:rPr>
              <a:t>)</a:t>
            </a:r>
          </a:p>
        </p:txBody>
      </p:sp>
      <p:sp>
        <p:nvSpPr>
          <p:cNvPr id="8197" name="Text Box 5"/>
          <p:cNvSpPr txBox="1">
            <a:spLocks noChangeArrowheads="1"/>
          </p:cNvSpPr>
          <p:nvPr/>
        </p:nvSpPr>
        <p:spPr bwMode="auto">
          <a:xfrm>
            <a:off x="838200" y="3962400"/>
            <a:ext cx="32099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Kohlenstoffdioxid (CO</a:t>
            </a:r>
            <a:r>
              <a:rPr lang="de-DE" sz="1400">
                <a:latin typeface="Calibri" charset="0"/>
              </a:rPr>
              <a:t>2</a:t>
            </a:r>
            <a:r>
              <a:rPr lang="de-DE">
                <a:latin typeface="Calibri" charset="0"/>
              </a:rPr>
              <a:t>)</a:t>
            </a:r>
          </a:p>
        </p:txBody>
      </p:sp>
      <p:sp>
        <p:nvSpPr>
          <p:cNvPr id="8198" name="Text Box 6"/>
          <p:cNvSpPr txBox="1">
            <a:spLocks noChangeArrowheads="1"/>
          </p:cNvSpPr>
          <p:nvPr/>
        </p:nvSpPr>
        <p:spPr bwMode="auto">
          <a:xfrm>
            <a:off x="4114800" y="1981200"/>
            <a:ext cx="742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78%</a:t>
            </a:r>
          </a:p>
        </p:txBody>
      </p:sp>
      <p:sp>
        <p:nvSpPr>
          <p:cNvPr id="8199" name="Text Box 7"/>
          <p:cNvSpPr txBox="1">
            <a:spLocks noChangeArrowheads="1"/>
          </p:cNvSpPr>
          <p:nvPr/>
        </p:nvSpPr>
        <p:spPr bwMode="auto">
          <a:xfrm>
            <a:off x="4114800" y="2971800"/>
            <a:ext cx="742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21%</a:t>
            </a:r>
          </a:p>
        </p:txBody>
      </p:sp>
      <p:sp>
        <p:nvSpPr>
          <p:cNvPr id="8200" name="Text Box 8"/>
          <p:cNvSpPr txBox="1">
            <a:spLocks noChangeArrowheads="1"/>
          </p:cNvSpPr>
          <p:nvPr/>
        </p:nvSpPr>
        <p:spPr bwMode="auto">
          <a:xfrm>
            <a:off x="4114800" y="3962400"/>
            <a:ext cx="2317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0,033% - 0,035%</a:t>
            </a:r>
          </a:p>
        </p:txBody>
      </p:sp>
      <p:sp>
        <p:nvSpPr>
          <p:cNvPr id="8201" name="Text Box 9"/>
          <p:cNvSpPr txBox="1">
            <a:spLocks noChangeArrowheads="1"/>
          </p:cNvSpPr>
          <p:nvPr/>
        </p:nvSpPr>
        <p:spPr bwMode="auto">
          <a:xfrm>
            <a:off x="6553200" y="19812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14</a:t>
            </a:r>
          </a:p>
        </p:txBody>
      </p:sp>
      <p:sp>
        <p:nvSpPr>
          <p:cNvPr id="8202" name="Text Box 10"/>
          <p:cNvSpPr txBox="1">
            <a:spLocks noChangeArrowheads="1"/>
          </p:cNvSpPr>
          <p:nvPr/>
        </p:nvSpPr>
        <p:spPr bwMode="auto">
          <a:xfrm>
            <a:off x="6553200" y="29718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barn(outHorizontal)">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1000" fill="hold"/>
                                        <p:tgtEl>
                                          <p:spTgt spid="8195"/>
                                        </p:tgtEl>
                                        <p:attrNameLst>
                                          <p:attrName>ppt_w</p:attrName>
                                        </p:attrNameLst>
                                      </p:cBhvr>
                                      <p:tavLst>
                                        <p:tav tm="0">
                                          <p:val>
                                            <p:fltVal val="0"/>
                                          </p:val>
                                        </p:tav>
                                        <p:tav tm="100000">
                                          <p:val>
                                            <p:strVal val="#ppt_w"/>
                                          </p:val>
                                        </p:tav>
                                      </p:tavLst>
                                    </p:anim>
                                    <p:anim calcmode="lin" valueType="num">
                                      <p:cBhvr>
                                        <p:cTn id="13" dur="1000" fill="hold"/>
                                        <p:tgtEl>
                                          <p:spTgt spid="8195"/>
                                        </p:tgtEl>
                                        <p:attrNameLst>
                                          <p:attrName>ppt_h</p:attrName>
                                        </p:attrNameLst>
                                      </p:cBhvr>
                                      <p:tavLst>
                                        <p:tav tm="0">
                                          <p:val>
                                            <p:fltVal val="0"/>
                                          </p:val>
                                        </p:tav>
                                        <p:tav tm="100000">
                                          <p:val>
                                            <p:strVal val="#ppt_h"/>
                                          </p:val>
                                        </p:tav>
                                      </p:tavLst>
                                    </p:anim>
                                    <p:anim calcmode="lin" valueType="num">
                                      <p:cBhvr>
                                        <p:cTn id="14" dur="1000" fill="hold"/>
                                        <p:tgtEl>
                                          <p:spTgt spid="819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8196"/>
                                        </p:tgtEl>
                                        <p:attrNameLst>
                                          <p:attrName>style.visibility</p:attrName>
                                        </p:attrNameLst>
                                      </p:cBhvr>
                                      <p:to>
                                        <p:strVal val="visible"/>
                                      </p:to>
                                    </p:set>
                                    <p:anim calcmode="lin" valueType="num">
                                      <p:cBhvr>
                                        <p:cTn id="20" dur="1000" fill="hold"/>
                                        <p:tgtEl>
                                          <p:spTgt spid="8196"/>
                                        </p:tgtEl>
                                        <p:attrNameLst>
                                          <p:attrName>ppt_w</p:attrName>
                                        </p:attrNameLst>
                                      </p:cBhvr>
                                      <p:tavLst>
                                        <p:tav tm="0">
                                          <p:val>
                                            <p:fltVal val="0"/>
                                          </p:val>
                                        </p:tav>
                                        <p:tav tm="100000">
                                          <p:val>
                                            <p:strVal val="#ppt_w"/>
                                          </p:val>
                                        </p:tav>
                                      </p:tavLst>
                                    </p:anim>
                                    <p:anim calcmode="lin" valueType="num">
                                      <p:cBhvr>
                                        <p:cTn id="21" dur="1000" fill="hold"/>
                                        <p:tgtEl>
                                          <p:spTgt spid="8196"/>
                                        </p:tgtEl>
                                        <p:attrNameLst>
                                          <p:attrName>ppt_h</p:attrName>
                                        </p:attrNameLst>
                                      </p:cBhvr>
                                      <p:tavLst>
                                        <p:tav tm="0">
                                          <p:val>
                                            <p:fltVal val="0"/>
                                          </p:val>
                                        </p:tav>
                                        <p:tav tm="100000">
                                          <p:val>
                                            <p:strVal val="#ppt_h"/>
                                          </p:val>
                                        </p:tav>
                                      </p:tavLst>
                                    </p:anim>
                                    <p:anim calcmode="lin" valueType="num">
                                      <p:cBhvr>
                                        <p:cTn id="22" dur="1000" fill="hold"/>
                                        <p:tgtEl>
                                          <p:spTgt spid="819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1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8197"/>
                                        </p:tgtEl>
                                        <p:attrNameLst>
                                          <p:attrName>style.visibility</p:attrName>
                                        </p:attrNameLst>
                                      </p:cBhvr>
                                      <p:to>
                                        <p:strVal val="visible"/>
                                      </p:to>
                                    </p:set>
                                    <p:anim calcmode="lin" valueType="num">
                                      <p:cBhvr>
                                        <p:cTn id="28" dur="1000" fill="hold"/>
                                        <p:tgtEl>
                                          <p:spTgt spid="8197"/>
                                        </p:tgtEl>
                                        <p:attrNameLst>
                                          <p:attrName>ppt_w</p:attrName>
                                        </p:attrNameLst>
                                      </p:cBhvr>
                                      <p:tavLst>
                                        <p:tav tm="0">
                                          <p:val>
                                            <p:fltVal val="0"/>
                                          </p:val>
                                        </p:tav>
                                        <p:tav tm="100000">
                                          <p:val>
                                            <p:strVal val="#ppt_w"/>
                                          </p:val>
                                        </p:tav>
                                      </p:tavLst>
                                    </p:anim>
                                    <p:anim calcmode="lin" valueType="num">
                                      <p:cBhvr>
                                        <p:cTn id="29" dur="1000" fill="hold"/>
                                        <p:tgtEl>
                                          <p:spTgt spid="8197"/>
                                        </p:tgtEl>
                                        <p:attrNameLst>
                                          <p:attrName>ppt_h</p:attrName>
                                        </p:attrNameLst>
                                      </p:cBhvr>
                                      <p:tavLst>
                                        <p:tav tm="0">
                                          <p:val>
                                            <p:fltVal val="0"/>
                                          </p:val>
                                        </p:tav>
                                        <p:tav tm="100000">
                                          <p:val>
                                            <p:strVal val="#ppt_h"/>
                                          </p:val>
                                        </p:tav>
                                      </p:tavLst>
                                    </p:anim>
                                    <p:anim calcmode="lin" valueType="num">
                                      <p:cBhvr>
                                        <p:cTn id="30"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8198"/>
                                        </p:tgtEl>
                                        <p:attrNameLst>
                                          <p:attrName>style.visibility</p:attrName>
                                        </p:attrNameLst>
                                      </p:cBhvr>
                                      <p:to>
                                        <p:strVal val="visible"/>
                                      </p:to>
                                    </p:set>
                                    <p:animEffect transition="in" filter="slide(fromTop)">
                                      <p:cBhvr>
                                        <p:cTn id="36" dur="500"/>
                                        <p:tgtEl>
                                          <p:spTgt spid="819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8199"/>
                                        </p:tgtEl>
                                        <p:attrNameLst>
                                          <p:attrName>style.visibility</p:attrName>
                                        </p:attrNameLst>
                                      </p:cBhvr>
                                      <p:to>
                                        <p:strVal val="visible"/>
                                      </p:to>
                                    </p:set>
                                    <p:animEffect transition="in" filter="slide(fromTop)">
                                      <p:cBhvr>
                                        <p:cTn id="41" dur="500"/>
                                        <p:tgtEl>
                                          <p:spTgt spid="819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1" fill="hold" grpId="0" nodeType="clickEffect">
                                  <p:stCondLst>
                                    <p:cond delay="0"/>
                                  </p:stCondLst>
                                  <p:childTnLst>
                                    <p:set>
                                      <p:cBhvr>
                                        <p:cTn id="45" dur="1" fill="hold">
                                          <p:stCondLst>
                                            <p:cond delay="0"/>
                                          </p:stCondLst>
                                        </p:cTn>
                                        <p:tgtEl>
                                          <p:spTgt spid="8200"/>
                                        </p:tgtEl>
                                        <p:attrNameLst>
                                          <p:attrName>style.visibility</p:attrName>
                                        </p:attrNameLst>
                                      </p:cBhvr>
                                      <p:to>
                                        <p:strVal val="visible"/>
                                      </p:to>
                                    </p:set>
                                    <p:animEffect transition="in" filter="slide(fromTop)">
                                      <p:cBhvr>
                                        <p:cTn id="46" dur="500"/>
                                        <p:tgtEl>
                                          <p:spTgt spid="820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8201"/>
                                        </p:tgtEl>
                                        <p:attrNameLst>
                                          <p:attrName>style.visibility</p:attrName>
                                        </p:attrNameLst>
                                      </p:cBhvr>
                                      <p:to>
                                        <p:strVal val="visible"/>
                                      </p:to>
                                    </p:set>
                                    <p:animEffect transition="in" filter="box(out)">
                                      <p:cBhvr>
                                        <p:cTn id="51" dur="500"/>
                                        <p:tgtEl>
                                          <p:spTgt spid="820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32" fill="hold" grpId="0" nodeType="clickEffect">
                                  <p:stCondLst>
                                    <p:cond delay="0"/>
                                  </p:stCondLst>
                                  <p:childTnLst>
                                    <p:set>
                                      <p:cBhvr>
                                        <p:cTn id="55" dur="1" fill="hold">
                                          <p:stCondLst>
                                            <p:cond delay="0"/>
                                          </p:stCondLst>
                                        </p:cTn>
                                        <p:tgtEl>
                                          <p:spTgt spid="8202"/>
                                        </p:tgtEl>
                                        <p:attrNameLst>
                                          <p:attrName>style.visibility</p:attrName>
                                        </p:attrNameLst>
                                      </p:cBhvr>
                                      <p:to>
                                        <p:strVal val="visible"/>
                                      </p:to>
                                    </p:set>
                                    <p:animEffect transition="in" filter="box(out)">
                                      <p:cBhvr>
                                        <p:cTn id="56"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P spid="8196" grpId="0" autoUpdateAnimBg="0"/>
      <p:bldP spid="8197" grpId="0" autoUpdateAnimBg="0"/>
      <p:bldP spid="8198" grpId="0" autoUpdateAnimBg="0"/>
      <p:bldP spid="8199" grpId="0" autoUpdateAnimBg="0"/>
      <p:bldP spid="8200" grpId="0" autoUpdateAnimBg="0"/>
      <p:bldP spid="8201" grpId="0" autoUpdateAnimBg="0"/>
      <p:bldP spid="820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Wasser in der Atmosphäre</a:t>
            </a:r>
          </a:p>
        </p:txBody>
      </p:sp>
      <p:sp>
        <p:nvSpPr>
          <p:cNvPr id="9219" name="Text Box 3"/>
          <p:cNvSpPr txBox="1">
            <a:spLocks noChangeArrowheads="1"/>
          </p:cNvSpPr>
          <p:nvPr/>
        </p:nvSpPr>
        <p:spPr bwMode="auto">
          <a:xfrm>
            <a:off x="838200" y="1524000"/>
            <a:ext cx="66532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 bis zu 4% in unterschiedlichen Aggregatzuständen</a:t>
            </a:r>
          </a:p>
        </p:txBody>
      </p:sp>
      <p:pic>
        <p:nvPicPr>
          <p:cNvPr id="9224" name="Picture 8" descr="E:\AB\FLIEGEN\MET\PP-Met\rege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191000"/>
            <a:ext cx="11684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7" name="Picture 11" descr="E:\AB\FLIEGEN\MET\PP-Met\eis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876800"/>
            <a:ext cx="1600200"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9" name="Picture 13" descr="E:\AB\FLIEGEN\MET\PP-Met\dampf.gif"/>
          <p:cNvPicPr>
            <a:picLocks noChangeAspect="1" noChangeArrowheads="1"/>
          </p:cNvPicPr>
          <p:nvPr/>
        </p:nvPicPr>
        <p:blipFill>
          <a:blip r:embed="rId6">
            <a:alphaModFix/>
            <a:duotone>
              <a:prstClr val="black"/>
              <a:schemeClr val="tx2">
                <a:tint val="45000"/>
                <a:satMod val="400000"/>
              </a:schemeClr>
            </a:duotone>
            <a:extLst>
              <a:ext uri="{BEBA8EAE-BF5A-486C-A8C5-ECC9F3942E4B}">
                <a14:imgProps xmlns:a14="http://schemas.microsoft.com/office/drawing/2010/main">
                  <a14:imgLayer r:embed="rId7">
                    <a14:imgEffect>
                      <a14:colorTemperature colorTemp="5900"/>
                    </a14:imgEffect>
                    <a14:imgEffect>
                      <a14:saturation sat="260000"/>
                    </a14:imgEffect>
                  </a14:imgLayer>
                </a14:imgProps>
              </a:ext>
              <a:ext uri="{28A0092B-C50C-407E-A947-70E740481C1C}">
                <a14:useLocalDpi xmlns:a14="http://schemas.microsoft.com/office/drawing/2010/main" val="0"/>
              </a:ext>
            </a:extLst>
          </a:blip>
          <a:srcRect/>
          <a:stretch>
            <a:fillRect/>
          </a:stretch>
        </p:blipFill>
        <p:spPr bwMode="auto">
          <a:xfrm>
            <a:off x="3399656" y="1988840"/>
            <a:ext cx="1676400" cy="114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30" name="Line 14"/>
          <p:cNvSpPr>
            <a:spLocks noChangeShapeType="1"/>
          </p:cNvSpPr>
          <p:nvPr/>
        </p:nvSpPr>
        <p:spPr bwMode="auto">
          <a:xfrm flipV="1">
            <a:off x="2743200" y="5105400"/>
            <a:ext cx="3657600" cy="838200"/>
          </a:xfrm>
          <a:prstGeom prst="line">
            <a:avLst/>
          </a:prstGeom>
          <a:noFill/>
          <a:ln w="31750">
            <a:solidFill>
              <a:schemeClr val="tx1"/>
            </a:solidFill>
            <a:round/>
            <a:headEnd/>
            <a:tailEnd type="triangle" w="lg" len="lg"/>
          </a:ln>
          <a:extLst>
            <a:ext uri="{909E8E84-426E-40dd-AFC4-6F175D3DCCD1}">
              <a14:hiddenFill xmlns:a14="http://schemas.microsoft.com/office/drawing/2010/main" xmlns="">
                <a:noFill/>
              </a14:hiddenFill>
            </a:ext>
          </a:extLst>
        </p:spPr>
        <p:txBody>
          <a:bodyPr wrap="none" anchor="ctr"/>
          <a:lstStyle/>
          <a:p>
            <a:endParaRPr lang="de-DE"/>
          </a:p>
        </p:txBody>
      </p:sp>
      <p:sp>
        <p:nvSpPr>
          <p:cNvPr id="9231" name="Line 15"/>
          <p:cNvSpPr>
            <a:spLocks noChangeShapeType="1"/>
          </p:cNvSpPr>
          <p:nvPr/>
        </p:nvSpPr>
        <p:spPr bwMode="auto">
          <a:xfrm flipH="1">
            <a:off x="2895600" y="4800600"/>
            <a:ext cx="3048000" cy="685800"/>
          </a:xfrm>
          <a:prstGeom prst="line">
            <a:avLst/>
          </a:prstGeom>
          <a:noFill/>
          <a:ln w="31750">
            <a:solidFill>
              <a:schemeClr val="tx1"/>
            </a:solidFill>
            <a:round/>
            <a:headEnd/>
            <a:tailEnd type="triangle" w="lg" len="lg"/>
          </a:ln>
          <a:extLst>
            <a:ext uri="{909E8E84-426E-40dd-AFC4-6F175D3DCCD1}">
              <a14:hiddenFill xmlns:a14="http://schemas.microsoft.com/office/drawing/2010/main" xmlns="">
                <a:noFill/>
              </a14:hiddenFill>
            </a:ext>
          </a:extLst>
        </p:spPr>
        <p:txBody>
          <a:bodyPr wrap="none" anchor="ctr"/>
          <a:lstStyle/>
          <a:p>
            <a:endParaRPr lang="de-DE"/>
          </a:p>
        </p:txBody>
      </p:sp>
      <p:sp>
        <p:nvSpPr>
          <p:cNvPr id="9232" name="Line 16"/>
          <p:cNvSpPr>
            <a:spLocks noChangeShapeType="1"/>
          </p:cNvSpPr>
          <p:nvPr/>
        </p:nvSpPr>
        <p:spPr bwMode="auto">
          <a:xfrm flipH="1" flipV="1">
            <a:off x="5105400" y="2362200"/>
            <a:ext cx="2209800" cy="1905000"/>
          </a:xfrm>
          <a:prstGeom prst="line">
            <a:avLst/>
          </a:prstGeom>
          <a:noFill/>
          <a:ln w="31750">
            <a:solidFill>
              <a:schemeClr val="tx1"/>
            </a:solidFill>
            <a:round/>
            <a:headEnd/>
            <a:tailEnd type="triangle" w="lg" len="lg"/>
          </a:ln>
          <a:extLst>
            <a:ext uri="{909E8E84-426E-40dd-AFC4-6F175D3DCCD1}">
              <a14:hiddenFill xmlns:a14="http://schemas.microsoft.com/office/drawing/2010/main" xmlns="">
                <a:noFill/>
              </a14:hiddenFill>
            </a:ext>
          </a:extLst>
        </p:spPr>
        <p:txBody>
          <a:bodyPr wrap="none" anchor="ctr"/>
          <a:lstStyle/>
          <a:p>
            <a:endParaRPr lang="de-DE"/>
          </a:p>
        </p:txBody>
      </p:sp>
      <p:sp>
        <p:nvSpPr>
          <p:cNvPr id="9233" name="Line 17"/>
          <p:cNvSpPr>
            <a:spLocks noChangeShapeType="1"/>
          </p:cNvSpPr>
          <p:nvPr/>
        </p:nvSpPr>
        <p:spPr bwMode="auto">
          <a:xfrm>
            <a:off x="5029200" y="2895600"/>
            <a:ext cx="1828800" cy="1524000"/>
          </a:xfrm>
          <a:prstGeom prst="line">
            <a:avLst/>
          </a:prstGeom>
          <a:noFill/>
          <a:ln w="31750">
            <a:solidFill>
              <a:schemeClr val="tx1"/>
            </a:solidFill>
            <a:round/>
            <a:headEnd/>
            <a:tailEnd type="triangle" w="lg" len="lg"/>
          </a:ln>
          <a:extLst>
            <a:ext uri="{909E8E84-426E-40dd-AFC4-6F175D3DCCD1}">
              <a14:hiddenFill xmlns:a14="http://schemas.microsoft.com/office/drawing/2010/main" xmlns="">
                <a:noFill/>
              </a14:hiddenFill>
            </a:ext>
          </a:extLst>
        </p:spPr>
        <p:txBody>
          <a:bodyPr wrap="none" anchor="ctr"/>
          <a:lstStyle/>
          <a:p>
            <a:endParaRPr lang="de-DE"/>
          </a:p>
        </p:txBody>
      </p:sp>
      <p:sp>
        <p:nvSpPr>
          <p:cNvPr id="9234" name="Line 18"/>
          <p:cNvSpPr>
            <a:spLocks noChangeShapeType="1"/>
          </p:cNvSpPr>
          <p:nvPr/>
        </p:nvSpPr>
        <p:spPr bwMode="auto">
          <a:xfrm flipH="1">
            <a:off x="1219200" y="2590800"/>
            <a:ext cx="2133600" cy="1981200"/>
          </a:xfrm>
          <a:prstGeom prst="line">
            <a:avLst/>
          </a:prstGeom>
          <a:noFill/>
          <a:ln w="31750">
            <a:solidFill>
              <a:schemeClr val="tx1"/>
            </a:solidFill>
            <a:round/>
            <a:headEnd/>
            <a:tailEnd type="triangle" w="lg" len="lg"/>
          </a:ln>
          <a:extLst>
            <a:ext uri="{909E8E84-426E-40dd-AFC4-6F175D3DCCD1}">
              <a14:hiddenFill xmlns:a14="http://schemas.microsoft.com/office/drawing/2010/main" xmlns="">
                <a:noFill/>
              </a14:hiddenFill>
            </a:ext>
          </a:extLst>
        </p:spPr>
        <p:txBody>
          <a:bodyPr wrap="none" anchor="ctr"/>
          <a:lstStyle/>
          <a:p>
            <a:endParaRPr lang="de-DE"/>
          </a:p>
        </p:txBody>
      </p:sp>
      <p:sp>
        <p:nvSpPr>
          <p:cNvPr id="9235" name="Line 19"/>
          <p:cNvSpPr>
            <a:spLocks noChangeShapeType="1"/>
          </p:cNvSpPr>
          <p:nvPr/>
        </p:nvSpPr>
        <p:spPr bwMode="auto">
          <a:xfrm flipV="1">
            <a:off x="1828800" y="3429000"/>
            <a:ext cx="1371600" cy="1295400"/>
          </a:xfrm>
          <a:prstGeom prst="line">
            <a:avLst/>
          </a:prstGeom>
          <a:noFill/>
          <a:ln w="31750">
            <a:solidFill>
              <a:schemeClr val="tx1"/>
            </a:solidFill>
            <a:round/>
            <a:headEnd/>
            <a:tailEnd type="triangle" w="lg" len="lg"/>
          </a:ln>
          <a:extLst>
            <a:ext uri="{909E8E84-426E-40dd-AFC4-6F175D3DCCD1}">
              <a14:hiddenFill xmlns:a14="http://schemas.microsoft.com/office/drawing/2010/main" xmlns="">
                <a:noFill/>
              </a14:hiddenFill>
            </a:ext>
          </a:extLst>
        </p:spPr>
        <p:txBody>
          <a:bodyPr wrap="none" anchor="ctr"/>
          <a:lstStyle/>
          <a:p>
            <a:endParaRPr lang="de-DE"/>
          </a:p>
        </p:txBody>
      </p:sp>
      <p:sp>
        <p:nvSpPr>
          <p:cNvPr id="9236" name="Text Box 20"/>
          <p:cNvSpPr txBox="1">
            <a:spLocks noChangeArrowheads="1"/>
          </p:cNvSpPr>
          <p:nvPr/>
        </p:nvSpPr>
        <p:spPr bwMode="auto">
          <a:xfrm rot="-720000">
            <a:off x="3581400" y="4724400"/>
            <a:ext cx="1282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gefrieren</a:t>
            </a:r>
          </a:p>
        </p:txBody>
      </p:sp>
      <p:sp>
        <p:nvSpPr>
          <p:cNvPr id="9237" name="Text Box 21"/>
          <p:cNvSpPr txBox="1">
            <a:spLocks noChangeArrowheads="1"/>
          </p:cNvSpPr>
          <p:nvPr/>
        </p:nvSpPr>
        <p:spPr bwMode="auto">
          <a:xfrm rot="-780000">
            <a:off x="3733800" y="5486400"/>
            <a:ext cx="14684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schmelzen</a:t>
            </a:r>
          </a:p>
        </p:txBody>
      </p:sp>
      <p:sp>
        <p:nvSpPr>
          <p:cNvPr id="9238" name="Text Box 22"/>
          <p:cNvSpPr txBox="1">
            <a:spLocks noChangeArrowheads="1"/>
          </p:cNvSpPr>
          <p:nvPr/>
        </p:nvSpPr>
        <p:spPr bwMode="auto">
          <a:xfrm rot="2400000">
            <a:off x="4800600" y="3581400"/>
            <a:ext cx="1808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kondensieren</a:t>
            </a:r>
          </a:p>
        </p:txBody>
      </p:sp>
      <p:sp>
        <p:nvSpPr>
          <p:cNvPr id="9239" name="Text Box 23"/>
          <p:cNvSpPr txBox="1">
            <a:spLocks noChangeArrowheads="1"/>
          </p:cNvSpPr>
          <p:nvPr/>
        </p:nvSpPr>
        <p:spPr bwMode="auto">
          <a:xfrm rot="2520000">
            <a:off x="5715000" y="2971800"/>
            <a:ext cx="16383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verdampfen</a:t>
            </a:r>
          </a:p>
        </p:txBody>
      </p:sp>
      <p:sp>
        <p:nvSpPr>
          <p:cNvPr id="9240" name="Text Box 24"/>
          <p:cNvSpPr txBox="1">
            <a:spLocks noChangeArrowheads="1"/>
          </p:cNvSpPr>
          <p:nvPr/>
        </p:nvSpPr>
        <p:spPr bwMode="auto">
          <a:xfrm rot="-2580000">
            <a:off x="1828800" y="4038600"/>
            <a:ext cx="16208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sublimieren</a:t>
            </a:r>
          </a:p>
        </p:txBody>
      </p:sp>
      <p:sp>
        <p:nvSpPr>
          <p:cNvPr id="9241" name="Text Box 25"/>
          <p:cNvSpPr txBox="1">
            <a:spLocks noChangeArrowheads="1"/>
          </p:cNvSpPr>
          <p:nvPr/>
        </p:nvSpPr>
        <p:spPr bwMode="auto">
          <a:xfrm rot="-2580000">
            <a:off x="990600" y="3124200"/>
            <a:ext cx="21621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latin typeface="Calibri" charset="0"/>
              </a:rPr>
              <a:t>(re-)sublimieren</a:t>
            </a:r>
          </a:p>
        </p:txBody>
      </p:sp>
      <p:graphicFrame>
        <p:nvGraphicFramePr>
          <p:cNvPr id="9242" name="Object 2"/>
          <p:cNvGraphicFramePr>
            <a:graphicFrameLocks noChangeAspect="1"/>
          </p:cNvGraphicFramePr>
          <p:nvPr/>
        </p:nvGraphicFramePr>
        <p:xfrm>
          <a:off x="6400800" y="2497138"/>
          <a:ext cx="1243013" cy="931862"/>
        </p:xfrm>
        <a:graphic>
          <a:graphicData uri="http://schemas.openxmlformats.org/presentationml/2006/ole">
            <mc:AlternateContent xmlns:mc="http://schemas.openxmlformats.org/markup-compatibility/2006">
              <mc:Choice xmlns:v="urn:schemas-microsoft-com:vml" Requires="v">
                <p:oleObj spid="_x0000_s25715" name="Formel" r:id="rId8" imgW="558720" imgH="419040" progId="Equation.3">
                  <p:embed/>
                </p:oleObj>
              </mc:Choice>
              <mc:Fallback>
                <p:oleObj name="Formel" r:id="rId8" imgW="558720" imgH="41904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497138"/>
                        <a:ext cx="1243013" cy="931862"/>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3175">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243" name="Object 3"/>
          <p:cNvGraphicFramePr>
            <a:graphicFrameLocks noChangeAspect="1"/>
          </p:cNvGraphicFramePr>
          <p:nvPr/>
        </p:nvGraphicFramePr>
        <p:xfrm>
          <a:off x="5181600" y="5181600"/>
          <a:ext cx="1066800" cy="950913"/>
        </p:xfrm>
        <a:graphic>
          <a:graphicData uri="http://schemas.openxmlformats.org/presentationml/2006/ole">
            <mc:AlternateContent xmlns:mc="http://schemas.openxmlformats.org/markup-compatibility/2006">
              <mc:Choice xmlns:v="urn:schemas-microsoft-com:vml" Requires="v">
                <p:oleObj spid="_x0000_s25716" name="Equation" r:id="rId10" imgW="469800" imgH="419040" progId="Equation.DSMT4">
                  <p:embed/>
                </p:oleObj>
              </mc:Choice>
              <mc:Fallback>
                <p:oleObj name="Equation" r:id="rId10" imgW="469800" imgH="41904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5181600"/>
                        <a:ext cx="1066800" cy="9509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9218"/>
                                        </p:tgtEl>
                                        <p:attrNameLst>
                                          <p:attrName>style.visibility</p:attrName>
                                        </p:attrNameLst>
                                      </p:cBhvr>
                                      <p:to>
                                        <p:strVal val="visible"/>
                                      </p:to>
                                    </p:set>
                                    <p:animEffect transition="in" filter="barn(outHorizont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additive="base">
                                        <p:cTn id="12" dur="500" fill="hold"/>
                                        <p:tgtEl>
                                          <p:spTgt spid="9219"/>
                                        </p:tgtEl>
                                        <p:attrNameLst>
                                          <p:attrName>ppt_x</p:attrName>
                                        </p:attrNameLst>
                                      </p:cBhvr>
                                      <p:tavLst>
                                        <p:tav tm="0">
                                          <p:val>
                                            <p:strVal val="1+#ppt_w/2"/>
                                          </p:val>
                                        </p:tav>
                                        <p:tav tm="100000">
                                          <p:val>
                                            <p:strVal val="#ppt_x"/>
                                          </p:val>
                                        </p:tav>
                                      </p:tavLst>
                                    </p:anim>
                                    <p:anim calcmode="lin" valueType="num">
                                      <p:cBhvr additive="base">
                                        <p:cTn id="13"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dissolve">
                                      <p:cBhvr>
                                        <p:cTn id="18" dur="500"/>
                                        <p:tgtEl>
                                          <p:spTgt spid="92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9227"/>
                                        </p:tgtEl>
                                        <p:attrNameLst>
                                          <p:attrName>style.visibility</p:attrName>
                                        </p:attrNameLst>
                                      </p:cBhvr>
                                      <p:to>
                                        <p:strVal val="visible"/>
                                      </p:to>
                                    </p:set>
                                    <p:animEffect transition="in" filter="dissolve">
                                      <p:cBhvr>
                                        <p:cTn id="23" dur="500"/>
                                        <p:tgtEl>
                                          <p:spTgt spid="92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9229"/>
                                        </p:tgtEl>
                                        <p:attrNameLst>
                                          <p:attrName>style.visibility</p:attrName>
                                        </p:attrNameLst>
                                      </p:cBhvr>
                                      <p:to>
                                        <p:strVal val="visible"/>
                                      </p:to>
                                    </p:set>
                                    <p:animEffect transition="in" filter="dissolve">
                                      <p:cBhvr>
                                        <p:cTn id="28" dur="500"/>
                                        <p:tgtEl>
                                          <p:spTgt spid="922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9230"/>
                                        </p:tgtEl>
                                        <p:attrNameLst>
                                          <p:attrName>style.visibility</p:attrName>
                                        </p:attrNameLst>
                                      </p:cBhvr>
                                      <p:to>
                                        <p:strVal val="visible"/>
                                      </p:to>
                                    </p:set>
                                    <p:animEffect transition="in" filter="strips(upRight)">
                                      <p:cBhvr>
                                        <p:cTn id="33" dur="500"/>
                                        <p:tgtEl>
                                          <p:spTgt spid="92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9237"/>
                                        </p:tgtEl>
                                        <p:attrNameLst>
                                          <p:attrName>style.visibility</p:attrName>
                                        </p:attrNameLst>
                                      </p:cBhvr>
                                      <p:to>
                                        <p:strVal val="visible"/>
                                      </p:to>
                                    </p:set>
                                    <p:anim calcmode="lin" valueType="num">
                                      <p:cBhvr>
                                        <p:cTn id="38" dur="1000" fill="hold"/>
                                        <p:tgtEl>
                                          <p:spTgt spid="9237"/>
                                        </p:tgtEl>
                                        <p:attrNameLst>
                                          <p:attrName>ppt_w</p:attrName>
                                        </p:attrNameLst>
                                      </p:cBhvr>
                                      <p:tavLst>
                                        <p:tav tm="0">
                                          <p:val>
                                            <p:fltVal val="0"/>
                                          </p:val>
                                        </p:tav>
                                        <p:tav tm="100000">
                                          <p:val>
                                            <p:strVal val="#ppt_w"/>
                                          </p:val>
                                        </p:tav>
                                      </p:tavLst>
                                    </p:anim>
                                    <p:anim calcmode="lin" valueType="num">
                                      <p:cBhvr>
                                        <p:cTn id="39" dur="1000" fill="hold"/>
                                        <p:tgtEl>
                                          <p:spTgt spid="9237"/>
                                        </p:tgtEl>
                                        <p:attrNameLst>
                                          <p:attrName>ppt_h</p:attrName>
                                        </p:attrNameLst>
                                      </p:cBhvr>
                                      <p:tavLst>
                                        <p:tav tm="0">
                                          <p:val>
                                            <p:fltVal val="0"/>
                                          </p:val>
                                        </p:tav>
                                        <p:tav tm="100000">
                                          <p:val>
                                            <p:strVal val="#ppt_h"/>
                                          </p:val>
                                        </p:tav>
                                      </p:tavLst>
                                    </p:anim>
                                    <p:anim calcmode="lin" valueType="num">
                                      <p:cBhvr>
                                        <p:cTn id="40" dur="1000" fill="hold"/>
                                        <p:tgtEl>
                                          <p:spTgt spid="9237"/>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92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9231"/>
                                        </p:tgtEl>
                                        <p:attrNameLst>
                                          <p:attrName>style.visibility</p:attrName>
                                        </p:attrNameLst>
                                      </p:cBhvr>
                                      <p:to>
                                        <p:strVal val="visible"/>
                                      </p:to>
                                    </p:set>
                                    <p:animEffect transition="in" filter="strips(downLeft)">
                                      <p:cBhvr>
                                        <p:cTn id="46" dur="500"/>
                                        <p:tgtEl>
                                          <p:spTgt spid="923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9236"/>
                                        </p:tgtEl>
                                        <p:attrNameLst>
                                          <p:attrName>style.visibility</p:attrName>
                                        </p:attrNameLst>
                                      </p:cBhvr>
                                      <p:to>
                                        <p:strVal val="visible"/>
                                      </p:to>
                                    </p:set>
                                    <p:anim calcmode="lin" valueType="num">
                                      <p:cBhvr>
                                        <p:cTn id="51" dur="1000" fill="hold"/>
                                        <p:tgtEl>
                                          <p:spTgt spid="9236"/>
                                        </p:tgtEl>
                                        <p:attrNameLst>
                                          <p:attrName>ppt_w</p:attrName>
                                        </p:attrNameLst>
                                      </p:cBhvr>
                                      <p:tavLst>
                                        <p:tav tm="0">
                                          <p:val>
                                            <p:fltVal val="0"/>
                                          </p:val>
                                        </p:tav>
                                        <p:tav tm="100000">
                                          <p:val>
                                            <p:strVal val="#ppt_w"/>
                                          </p:val>
                                        </p:tav>
                                      </p:tavLst>
                                    </p:anim>
                                    <p:anim calcmode="lin" valueType="num">
                                      <p:cBhvr>
                                        <p:cTn id="52" dur="1000" fill="hold"/>
                                        <p:tgtEl>
                                          <p:spTgt spid="9236"/>
                                        </p:tgtEl>
                                        <p:attrNameLst>
                                          <p:attrName>ppt_h</p:attrName>
                                        </p:attrNameLst>
                                      </p:cBhvr>
                                      <p:tavLst>
                                        <p:tav tm="0">
                                          <p:val>
                                            <p:fltVal val="0"/>
                                          </p:val>
                                        </p:tav>
                                        <p:tav tm="100000">
                                          <p:val>
                                            <p:strVal val="#ppt_h"/>
                                          </p:val>
                                        </p:tav>
                                      </p:tavLst>
                                    </p:anim>
                                    <p:anim calcmode="lin" valueType="num">
                                      <p:cBhvr>
                                        <p:cTn id="53" dur="1000" fill="hold"/>
                                        <p:tgtEl>
                                          <p:spTgt spid="9236"/>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92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9" fill="hold" grpId="0" nodeType="clickEffect">
                                  <p:stCondLst>
                                    <p:cond delay="0"/>
                                  </p:stCondLst>
                                  <p:childTnLst>
                                    <p:set>
                                      <p:cBhvr>
                                        <p:cTn id="58" dur="1" fill="hold">
                                          <p:stCondLst>
                                            <p:cond delay="0"/>
                                          </p:stCondLst>
                                        </p:cTn>
                                        <p:tgtEl>
                                          <p:spTgt spid="9232"/>
                                        </p:tgtEl>
                                        <p:attrNameLst>
                                          <p:attrName>style.visibility</p:attrName>
                                        </p:attrNameLst>
                                      </p:cBhvr>
                                      <p:to>
                                        <p:strVal val="visible"/>
                                      </p:to>
                                    </p:set>
                                    <p:animEffect transition="in" filter="strips(upLeft)">
                                      <p:cBhvr>
                                        <p:cTn id="59" dur="500"/>
                                        <p:tgtEl>
                                          <p:spTgt spid="923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5" presetClass="entr" presetSubtype="0" fill="hold" grpId="0" nodeType="clickEffect">
                                  <p:stCondLst>
                                    <p:cond delay="0"/>
                                  </p:stCondLst>
                                  <p:childTnLst>
                                    <p:set>
                                      <p:cBhvr>
                                        <p:cTn id="63" dur="1" fill="hold">
                                          <p:stCondLst>
                                            <p:cond delay="0"/>
                                          </p:stCondLst>
                                        </p:cTn>
                                        <p:tgtEl>
                                          <p:spTgt spid="9239"/>
                                        </p:tgtEl>
                                        <p:attrNameLst>
                                          <p:attrName>style.visibility</p:attrName>
                                        </p:attrNameLst>
                                      </p:cBhvr>
                                      <p:to>
                                        <p:strVal val="visible"/>
                                      </p:to>
                                    </p:set>
                                    <p:anim calcmode="lin" valueType="num">
                                      <p:cBhvr>
                                        <p:cTn id="64" dur="1000" fill="hold"/>
                                        <p:tgtEl>
                                          <p:spTgt spid="9239"/>
                                        </p:tgtEl>
                                        <p:attrNameLst>
                                          <p:attrName>ppt_w</p:attrName>
                                        </p:attrNameLst>
                                      </p:cBhvr>
                                      <p:tavLst>
                                        <p:tav tm="0">
                                          <p:val>
                                            <p:fltVal val="0"/>
                                          </p:val>
                                        </p:tav>
                                        <p:tav tm="100000">
                                          <p:val>
                                            <p:strVal val="#ppt_w"/>
                                          </p:val>
                                        </p:tav>
                                      </p:tavLst>
                                    </p:anim>
                                    <p:anim calcmode="lin" valueType="num">
                                      <p:cBhvr>
                                        <p:cTn id="65" dur="1000" fill="hold"/>
                                        <p:tgtEl>
                                          <p:spTgt spid="9239"/>
                                        </p:tgtEl>
                                        <p:attrNameLst>
                                          <p:attrName>ppt_h</p:attrName>
                                        </p:attrNameLst>
                                      </p:cBhvr>
                                      <p:tavLst>
                                        <p:tav tm="0">
                                          <p:val>
                                            <p:fltVal val="0"/>
                                          </p:val>
                                        </p:tav>
                                        <p:tav tm="100000">
                                          <p:val>
                                            <p:strVal val="#ppt_h"/>
                                          </p:val>
                                        </p:tav>
                                      </p:tavLst>
                                    </p:anim>
                                    <p:anim calcmode="lin" valueType="num">
                                      <p:cBhvr>
                                        <p:cTn id="66" dur="1000" fill="hold"/>
                                        <p:tgtEl>
                                          <p:spTgt spid="9239"/>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92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9233"/>
                                        </p:tgtEl>
                                        <p:attrNameLst>
                                          <p:attrName>style.visibility</p:attrName>
                                        </p:attrNameLst>
                                      </p:cBhvr>
                                      <p:to>
                                        <p:strVal val="visible"/>
                                      </p:to>
                                    </p:set>
                                    <p:animEffect transition="in" filter="strips(downRight)">
                                      <p:cBhvr>
                                        <p:cTn id="72" dur="500"/>
                                        <p:tgtEl>
                                          <p:spTgt spid="923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9238"/>
                                        </p:tgtEl>
                                        <p:attrNameLst>
                                          <p:attrName>style.visibility</p:attrName>
                                        </p:attrNameLst>
                                      </p:cBhvr>
                                      <p:to>
                                        <p:strVal val="visible"/>
                                      </p:to>
                                    </p:set>
                                    <p:anim calcmode="lin" valueType="num">
                                      <p:cBhvr>
                                        <p:cTn id="77" dur="1000" fill="hold"/>
                                        <p:tgtEl>
                                          <p:spTgt spid="9238"/>
                                        </p:tgtEl>
                                        <p:attrNameLst>
                                          <p:attrName>ppt_w</p:attrName>
                                        </p:attrNameLst>
                                      </p:cBhvr>
                                      <p:tavLst>
                                        <p:tav tm="0">
                                          <p:val>
                                            <p:fltVal val="0"/>
                                          </p:val>
                                        </p:tav>
                                        <p:tav tm="100000">
                                          <p:val>
                                            <p:strVal val="#ppt_w"/>
                                          </p:val>
                                        </p:tav>
                                      </p:tavLst>
                                    </p:anim>
                                    <p:anim calcmode="lin" valueType="num">
                                      <p:cBhvr>
                                        <p:cTn id="78" dur="1000" fill="hold"/>
                                        <p:tgtEl>
                                          <p:spTgt spid="9238"/>
                                        </p:tgtEl>
                                        <p:attrNameLst>
                                          <p:attrName>ppt_h</p:attrName>
                                        </p:attrNameLst>
                                      </p:cBhvr>
                                      <p:tavLst>
                                        <p:tav tm="0">
                                          <p:val>
                                            <p:fltVal val="0"/>
                                          </p:val>
                                        </p:tav>
                                        <p:tav tm="100000">
                                          <p:val>
                                            <p:strVal val="#ppt_h"/>
                                          </p:val>
                                        </p:tav>
                                      </p:tavLst>
                                    </p:anim>
                                    <p:anim calcmode="lin" valueType="num">
                                      <p:cBhvr>
                                        <p:cTn id="79" dur="1000" fill="hold"/>
                                        <p:tgtEl>
                                          <p:spTgt spid="9238"/>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92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9234"/>
                                        </p:tgtEl>
                                        <p:attrNameLst>
                                          <p:attrName>style.visibility</p:attrName>
                                        </p:attrNameLst>
                                      </p:cBhvr>
                                      <p:to>
                                        <p:strVal val="visible"/>
                                      </p:to>
                                    </p:set>
                                    <p:animEffect transition="in" filter="strips(downLeft)">
                                      <p:cBhvr>
                                        <p:cTn id="85" dur="500"/>
                                        <p:tgtEl>
                                          <p:spTgt spid="923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5" presetClass="entr" presetSubtype="0" fill="hold" grpId="0" nodeType="clickEffect">
                                  <p:stCondLst>
                                    <p:cond delay="0"/>
                                  </p:stCondLst>
                                  <p:childTnLst>
                                    <p:set>
                                      <p:cBhvr>
                                        <p:cTn id="89" dur="1" fill="hold">
                                          <p:stCondLst>
                                            <p:cond delay="0"/>
                                          </p:stCondLst>
                                        </p:cTn>
                                        <p:tgtEl>
                                          <p:spTgt spid="9241"/>
                                        </p:tgtEl>
                                        <p:attrNameLst>
                                          <p:attrName>style.visibility</p:attrName>
                                        </p:attrNameLst>
                                      </p:cBhvr>
                                      <p:to>
                                        <p:strVal val="visible"/>
                                      </p:to>
                                    </p:set>
                                    <p:anim calcmode="lin" valueType="num">
                                      <p:cBhvr>
                                        <p:cTn id="90" dur="1000" fill="hold"/>
                                        <p:tgtEl>
                                          <p:spTgt spid="9241"/>
                                        </p:tgtEl>
                                        <p:attrNameLst>
                                          <p:attrName>ppt_w</p:attrName>
                                        </p:attrNameLst>
                                      </p:cBhvr>
                                      <p:tavLst>
                                        <p:tav tm="0">
                                          <p:val>
                                            <p:fltVal val="0"/>
                                          </p:val>
                                        </p:tav>
                                        <p:tav tm="100000">
                                          <p:val>
                                            <p:strVal val="#ppt_w"/>
                                          </p:val>
                                        </p:tav>
                                      </p:tavLst>
                                    </p:anim>
                                    <p:anim calcmode="lin" valueType="num">
                                      <p:cBhvr>
                                        <p:cTn id="91" dur="1000" fill="hold"/>
                                        <p:tgtEl>
                                          <p:spTgt spid="9241"/>
                                        </p:tgtEl>
                                        <p:attrNameLst>
                                          <p:attrName>ppt_h</p:attrName>
                                        </p:attrNameLst>
                                      </p:cBhvr>
                                      <p:tavLst>
                                        <p:tav tm="0">
                                          <p:val>
                                            <p:fltVal val="0"/>
                                          </p:val>
                                        </p:tav>
                                        <p:tav tm="100000">
                                          <p:val>
                                            <p:strVal val="#ppt_h"/>
                                          </p:val>
                                        </p:tav>
                                      </p:tavLst>
                                    </p:anim>
                                    <p:anim calcmode="lin" valueType="num">
                                      <p:cBhvr>
                                        <p:cTn id="92" dur="1000" fill="hold"/>
                                        <p:tgtEl>
                                          <p:spTgt spid="9241"/>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92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8" presetClass="entr" presetSubtype="3" fill="hold" grpId="0" nodeType="clickEffect">
                                  <p:stCondLst>
                                    <p:cond delay="0"/>
                                  </p:stCondLst>
                                  <p:childTnLst>
                                    <p:set>
                                      <p:cBhvr>
                                        <p:cTn id="97" dur="1" fill="hold">
                                          <p:stCondLst>
                                            <p:cond delay="0"/>
                                          </p:stCondLst>
                                        </p:cTn>
                                        <p:tgtEl>
                                          <p:spTgt spid="9235"/>
                                        </p:tgtEl>
                                        <p:attrNameLst>
                                          <p:attrName>style.visibility</p:attrName>
                                        </p:attrNameLst>
                                      </p:cBhvr>
                                      <p:to>
                                        <p:strVal val="visible"/>
                                      </p:to>
                                    </p:set>
                                    <p:animEffect transition="in" filter="strips(upRight)">
                                      <p:cBhvr>
                                        <p:cTn id="98" dur="500"/>
                                        <p:tgtEl>
                                          <p:spTgt spid="923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5" presetClass="entr" presetSubtype="0" fill="hold" grpId="0" nodeType="clickEffect">
                                  <p:stCondLst>
                                    <p:cond delay="0"/>
                                  </p:stCondLst>
                                  <p:childTnLst>
                                    <p:set>
                                      <p:cBhvr>
                                        <p:cTn id="102" dur="1" fill="hold">
                                          <p:stCondLst>
                                            <p:cond delay="0"/>
                                          </p:stCondLst>
                                        </p:cTn>
                                        <p:tgtEl>
                                          <p:spTgt spid="9240"/>
                                        </p:tgtEl>
                                        <p:attrNameLst>
                                          <p:attrName>style.visibility</p:attrName>
                                        </p:attrNameLst>
                                      </p:cBhvr>
                                      <p:to>
                                        <p:strVal val="visible"/>
                                      </p:to>
                                    </p:set>
                                    <p:anim calcmode="lin" valueType="num">
                                      <p:cBhvr>
                                        <p:cTn id="103" dur="1000" fill="hold"/>
                                        <p:tgtEl>
                                          <p:spTgt spid="9240"/>
                                        </p:tgtEl>
                                        <p:attrNameLst>
                                          <p:attrName>ppt_w</p:attrName>
                                        </p:attrNameLst>
                                      </p:cBhvr>
                                      <p:tavLst>
                                        <p:tav tm="0">
                                          <p:val>
                                            <p:fltVal val="0"/>
                                          </p:val>
                                        </p:tav>
                                        <p:tav tm="100000">
                                          <p:val>
                                            <p:strVal val="#ppt_w"/>
                                          </p:val>
                                        </p:tav>
                                      </p:tavLst>
                                    </p:anim>
                                    <p:anim calcmode="lin" valueType="num">
                                      <p:cBhvr>
                                        <p:cTn id="104" dur="1000" fill="hold"/>
                                        <p:tgtEl>
                                          <p:spTgt spid="9240"/>
                                        </p:tgtEl>
                                        <p:attrNameLst>
                                          <p:attrName>ppt_h</p:attrName>
                                        </p:attrNameLst>
                                      </p:cBhvr>
                                      <p:tavLst>
                                        <p:tav tm="0">
                                          <p:val>
                                            <p:fltVal val="0"/>
                                          </p:val>
                                        </p:tav>
                                        <p:tav tm="100000">
                                          <p:val>
                                            <p:strVal val="#ppt_h"/>
                                          </p:val>
                                        </p:tav>
                                      </p:tavLst>
                                    </p:anim>
                                    <p:anim calcmode="lin" valueType="num">
                                      <p:cBhvr>
                                        <p:cTn id="105" dur="1000" fill="hold"/>
                                        <p:tgtEl>
                                          <p:spTgt spid="9240"/>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92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16" fill="hold" nodeType="clickEffect">
                                  <p:stCondLst>
                                    <p:cond delay="0"/>
                                  </p:stCondLst>
                                  <p:childTnLst>
                                    <p:set>
                                      <p:cBhvr>
                                        <p:cTn id="110" dur="1" fill="hold">
                                          <p:stCondLst>
                                            <p:cond delay="0"/>
                                          </p:stCondLst>
                                        </p:cTn>
                                        <p:tgtEl>
                                          <p:spTgt spid="9242"/>
                                        </p:tgtEl>
                                        <p:attrNameLst>
                                          <p:attrName>style.visibility</p:attrName>
                                        </p:attrNameLst>
                                      </p:cBhvr>
                                      <p:to>
                                        <p:strVal val="visible"/>
                                      </p:to>
                                    </p:set>
                                    <p:anim calcmode="lin" valueType="num">
                                      <p:cBhvr>
                                        <p:cTn id="111" dur="500" fill="hold"/>
                                        <p:tgtEl>
                                          <p:spTgt spid="9242"/>
                                        </p:tgtEl>
                                        <p:attrNameLst>
                                          <p:attrName>ppt_w</p:attrName>
                                        </p:attrNameLst>
                                      </p:cBhvr>
                                      <p:tavLst>
                                        <p:tav tm="0">
                                          <p:val>
                                            <p:fltVal val="0"/>
                                          </p:val>
                                        </p:tav>
                                        <p:tav tm="100000">
                                          <p:val>
                                            <p:strVal val="#ppt_w"/>
                                          </p:val>
                                        </p:tav>
                                      </p:tavLst>
                                    </p:anim>
                                    <p:anim calcmode="lin" valueType="num">
                                      <p:cBhvr>
                                        <p:cTn id="112" dur="500" fill="hold"/>
                                        <p:tgtEl>
                                          <p:spTgt spid="9242"/>
                                        </p:tgtEl>
                                        <p:attrNameLst>
                                          <p:attrName>ppt_h</p:attrName>
                                        </p:attrNameLst>
                                      </p:cBhvr>
                                      <p:tavLst>
                                        <p:tav tm="0">
                                          <p:val>
                                            <p:fltVal val="0"/>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16" fill="hold" nodeType="clickEffect">
                                  <p:stCondLst>
                                    <p:cond delay="0"/>
                                  </p:stCondLst>
                                  <p:childTnLst>
                                    <p:set>
                                      <p:cBhvr>
                                        <p:cTn id="116" dur="1" fill="hold">
                                          <p:stCondLst>
                                            <p:cond delay="0"/>
                                          </p:stCondLst>
                                        </p:cTn>
                                        <p:tgtEl>
                                          <p:spTgt spid="9243"/>
                                        </p:tgtEl>
                                        <p:attrNameLst>
                                          <p:attrName>style.visibility</p:attrName>
                                        </p:attrNameLst>
                                      </p:cBhvr>
                                      <p:to>
                                        <p:strVal val="visible"/>
                                      </p:to>
                                    </p:set>
                                    <p:anim calcmode="lin" valueType="num">
                                      <p:cBhvr>
                                        <p:cTn id="117" dur="500" fill="hold"/>
                                        <p:tgtEl>
                                          <p:spTgt spid="9243"/>
                                        </p:tgtEl>
                                        <p:attrNameLst>
                                          <p:attrName>ppt_w</p:attrName>
                                        </p:attrNameLst>
                                      </p:cBhvr>
                                      <p:tavLst>
                                        <p:tav tm="0">
                                          <p:val>
                                            <p:fltVal val="0"/>
                                          </p:val>
                                        </p:tav>
                                        <p:tav tm="100000">
                                          <p:val>
                                            <p:strVal val="#ppt_w"/>
                                          </p:val>
                                        </p:tav>
                                      </p:tavLst>
                                    </p:anim>
                                    <p:anim calcmode="lin" valueType="num">
                                      <p:cBhvr>
                                        <p:cTn id="118" dur="500" fill="hold"/>
                                        <p:tgtEl>
                                          <p:spTgt spid="92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autoUpdateAnimBg="0"/>
      <p:bldP spid="9230" grpId="0" animBg="1"/>
      <p:bldP spid="9231" grpId="0" animBg="1"/>
      <p:bldP spid="9232" grpId="0" animBg="1"/>
      <p:bldP spid="9233" grpId="0" animBg="1"/>
      <p:bldP spid="9234" grpId="0" animBg="1"/>
      <p:bldP spid="9235" grpId="0" animBg="1"/>
      <p:bldP spid="9236" grpId="0" autoUpdateAnimBg="0"/>
      <p:bldP spid="9237" grpId="0" autoUpdateAnimBg="0"/>
      <p:bldP spid="9238" grpId="0" autoUpdateAnimBg="0"/>
      <p:bldP spid="9239" grpId="0" autoUpdateAnimBg="0"/>
      <p:bldP spid="9240" grpId="0" autoUpdateAnimBg="0"/>
      <p:bldP spid="924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Wetter ...</a:t>
            </a:r>
          </a:p>
        </p:txBody>
      </p:sp>
      <p:sp>
        <p:nvSpPr>
          <p:cNvPr id="19459" name="Text Box 3"/>
          <p:cNvSpPr txBox="1">
            <a:spLocks noChangeArrowheads="1"/>
          </p:cNvSpPr>
          <p:nvPr/>
        </p:nvSpPr>
        <p:spPr bwMode="auto">
          <a:xfrm>
            <a:off x="838200" y="2133600"/>
            <a:ext cx="7162800" cy="1298575"/>
          </a:xfrm>
          <a:prstGeom prst="rect">
            <a:avLst/>
          </a:prstGeom>
          <a:noFill/>
          <a:ln w="9525">
            <a:noFill/>
            <a:miter lim="800000"/>
            <a:headEnd/>
            <a:tailEnd/>
          </a:ln>
          <a:effectLst/>
        </p:spPr>
        <p:txBody>
          <a:bodyPr/>
          <a:lstStyle>
            <a:lvl1pPr marL="282575" indent="-282575"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buFontTx/>
              <a:buChar char="…"/>
            </a:pPr>
            <a:r>
              <a:rPr lang="de-DE">
                <a:latin typeface="Calibri" charset="0"/>
              </a:rPr>
              <a:t>Erscheinungen, die bei einem bestimmten </a:t>
            </a:r>
            <a:r>
              <a:rPr lang="de-DE" b="1">
                <a:effectLst>
                  <a:outerShdw blurRad="38100" dist="38100" dir="2700000" algn="tl">
                    <a:srgbClr val="DDDDDD"/>
                  </a:outerShdw>
                </a:effectLst>
                <a:latin typeface="Calibri" charset="0"/>
              </a:rPr>
              <a:t>Zustand</a:t>
            </a:r>
            <a:r>
              <a:rPr lang="de-DE">
                <a:latin typeface="Calibri" charset="0"/>
              </a:rPr>
              <a:t> und bei  der </a:t>
            </a:r>
            <a:r>
              <a:rPr lang="de-DE" b="1">
                <a:effectLst>
                  <a:outerShdw blurRad="38100" dist="38100" dir="2700000" algn="tl">
                    <a:srgbClr val="DDDDDD"/>
                  </a:outerShdw>
                </a:effectLst>
                <a:latin typeface="Calibri" charset="0"/>
              </a:rPr>
              <a:t>Änderung des Zustands</a:t>
            </a:r>
            <a:r>
              <a:rPr lang="de-DE">
                <a:latin typeface="Calibri" charset="0"/>
              </a:rPr>
              <a:t> der Atmosphäre auftreten.</a:t>
            </a:r>
          </a:p>
        </p:txBody>
      </p:sp>
      <p:sp>
        <p:nvSpPr>
          <p:cNvPr id="19460" name="Text Box 4"/>
          <p:cNvSpPr txBox="1">
            <a:spLocks noChangeArrowheads="1"/>
          </p:cNvSpPr>
          <p:nvPr/>
        </p:nvSpPr>
        <p:spPr bwMode="auto">
          <a:xfrm>
            <a:off x="1165225" y="3613150"/>
            <a:ext cx="4244975" cy="2100263"/>
          </a:xfrm>
          <a:prstGeom prst="rect">
            <a:avLst/>
          </a:prstGeom>
          <a:noFill/>
          <a:ln w="9525">
            <a:noFill/>
            <a:miter lim="800000"/>
            <a:headEnd/>
            <a:tailEnd/>
          </a:ln>
          <a:effectLst/>
        </p:spPr>
        <p:txBody>
          <a:bodyPr wrap="none">
            <a:spAutoFit/>
          </a:bodyPr>
          <a:lstStyle>
            <a:lvl1pPr marL="188913" indent="-1889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a:effectLst>
                  <a:outerShdw blurRad="38100" dist="38100" dir="2700000" algn="tl">
                    <a:srgbClr val="DDDDDD"/>
                  </a:outerShdw>
                </a:effectLst>
                <a:latin typeface="Calibri" charset="0"/>
              </a:rPr>
              <a:t>Zustandsgrößen der Atmosphäre:</a:t>
            </a:r>
            <a:endParaRPr lang="de-DE">
              <a:latin typeface="Calibri" charset="0"/>
            </a:endParaRPr>
          </a:p>
          <a:p>
            <a:pPr eaLnBrk="1" hangingPunct="1">
              <a:buFontTx/>
              <a:buChar char="•"/>
            </a:pPr>
            <a:r>
              <a:rPr lang="de-DE">
                <a:latin typeface="Calibri" charset="0"/>
              </a:rPr>
              <a:t>Luftdruck</a:t>
            </a:r>
          </a:p>
          <a:p>
            <a:pPr eaLnBrk="1" hangingPunct="1">
              <a:buFontTx/>
              <a:buChar char="•"/>
            </a:pPr>
            <a:r>
              <a:rPr lang="de-DE">
                <a:latin typeface="Calibri" charset="0"/>
              </a:rPr>
              <a:t>Lufttemperatur</a:t>
            </a:r>
          </a:p>
          <a:p>
            <a:pPr eaLnBrk="1" hangingPunct="1">
              <a:buFontTx/>
              <a:buChar char="•"/>
            </a:pPr>
            <a:r>
              <a:rPr lang="de-DE">
                <a:latin typeface="Calibri" charset="0"/>
              </a:rPr>
              <a:t>Luftfeuchtigkeit</a:t>
            </a:r>
          </a:p>
        </p:txBody>
      </p:sp>
      <p:pic>
        <p:nvPicPr>
          <p:cNvPr id="19461" name="Picture 5" descr="E:\AB\FLIEGEN\MET\PP-Met\wetterst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3038475"/>
            <a:ext cx="1104900" cy="313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19458"/>
                                        </p:tgtEl>
                                        <p:attrNameLst>
                                          <p:attrName>style.visibility</p:attrName>
                                        </p:attrNameLst>
                                      </p:cBhvr>
                                      <p:to>
                                        <p:strVal val="visible"/>
                                      </p:to>
                                    </p:set>
                                    <p:animEffect transition="in" filter="barn(outHorizontal)">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iterate type="wd">
                                    <p:tmPct val="100000"/>
                                  </p:iterate>
                                  <p:childTnLst>
                                    <p:set>
                                      <p:cBhvr>
                                        <p:cTn id="11" dur="1" fill="hold">
                                          <p:stCondLst>
                                            <p:cond delay="0"/>
                                          </p:stCondLst>
                                        </p:cTn>
                                        <p:tgtEl>
                                          <p:spTgt spid="19459"/>
                                        </p:tgtEl>
                                        <p:attrNameLst>
                                          <p:attrName>style.visibility</p:attrName>
                                        </p:attrNameLst>
                                      </p:cBhvr>
                                      <p:to>
                                        <p:strVal val="visible"/>
                                      </p:to>
                                    </p:set>
                                    <p:animEffect transition="in" filter="randombar(vertical)">
                                      <p:cBhvr>
                                        <p:cTn id="12" dur="300"/>
                                        <p:tgtEl>
                                          <p:spTgt spid="19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dissolve">
                                      <p:cBhvr>
                                        <p:cTn id="17" dur="500"/>
                                        <p:tgtEl>
                                          <p:spTgt spid="194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9460">
                                            <p:txEl>
                                              <p:pRg st="0" end="0"/>
                                            </p:txEl>
                                          </p:spTgt>
                                        </p:tgtEl>
                                        <p:attrNameLst>
                                          <p:attrName>style.visibility</p:attrName>
                                        </p:attrNameLst>
                                      </p:cBhvr>
                                      <p:to>
                                        <p:strVal val="visible"/>
                                      </p:to>
                                    </p:set>
                                    <p:anim calcmode="lin" valueType="num">
                                      <p:cBhvr additive="base">
                                        <p:cTn id="22" dur="500" fill="hold"/>
                                        <p:tgtEl>
                                          <p:spTgt spid="19460">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9460">
                                            <p:txEl>
                                              <p:pRg st="1" end="1"/>
                                            </p:txEl>
                                          </p:spTgt>
                                        </p:tgtEl>
                                        <p:attrNameLst>
                                          <p:attrName>style.visibility</p:attrName>
                                        </p:attrNameLst>
                                      </p:cBhvr>
                                      <p:to>
                                        <p:strVal val="visible"/>
                                      </p:to>
                                    </p:set>
                                    <p:anim calcmode="lin" valueType="num">
                                      <p:cBhvr additive="base">
                                        <p:cTn id="28" dur="500" fill="hold"/>
                                        <p:tgtEl>
                                          <p:spTgt spid="19460">
                                            <p:txEl>
                                              <p:pRg st="1" end="1"/>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94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9460">
                                            <p:txEl>
                                              <p:pRg st="2" end="2"/>
                                            </p:txEl>
                                          </p:spTgt>
                                        </p:tgtEl>
                                        <p:attrNameLst>
                                          <p:attrName>style.visibility</p:attrName>
                                        </p:attrNameLst>
                                      </p:cBhvr>
                                      <p:to>
                                        <p:strVal val="visible"/>
                                      </p:to>
                                    </p:set>
                                    <p:anim calcmode="lin" valueType="num">
                                      <p:cBhvr additive="base">
                                        <p:cTn id="34" dur="500" fill="hold"/>
                                        <p:tgtEl>
                                          <p:spTgt spid="19460">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9460">
                                            <p:txEl>
                                              <p:pRg st="3" end="3"/>
                                            </p:txEl>
                                          </p:spTgt>
                                        </p:tgtEl>
                                        <p:attrNameLst>
                                          <p:attrName>style.visibility</p:attrName>
                                        </p:attrNameLst>
                                      </p:cBhvr>
                                      <p:to>
                                        <p:strVal val="visible"/>
                                      </p:to>
                                    </p:set>
                                    <p:anim calcmode="lin" valueType="num">
                                      <p:cBhvr additive="base">
                                        <p:cTn id="40" dur="500" fill="hold"/>
                                        <p:tgtEl>
                                          <p:spTgt spid="19460">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946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utoUpdateAnimBg="0"/>
      <p:bldP spid="1946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Der Luftdruck</a:t>
            </a:r>
          </a:p>
        </p:txBody>
      </p:sp>
      <p:sp>
        <p:nvSpPr>
          <p:cNvPr id="20485" name="Text Box 5"/>
          <p:cNvSpPr txBox="1">
            <a:spLocks noChangeArrowheads="1"/>
          </p:cNvSpPr>
          <p:nvPr/>
        </p:nvSpPr>
        <p:spPr bwMode="auto">
          <a:xfrm>
            <a:off x="0" y="6078538"/>
            <a:ext cx="91090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600">
                <a:latin typeface="Calibri" charset="0"/>
              </a:rPr>
              <a:t>Otto von Guericke demonstriert 1654 dem Regensburger Reichstag die Wirkung des Luftdrucks</a:t>
            </a:r>
          </a:p>
        </p:txBody>
      </p:sp>
      <p:pic>
        <p:nvPicPr>
          <p:cNvPr id="3" name="Grafik 2">
            <a:extLst>
              <a:ext uri="{FF2B5EF4-FFF2-40B4-BE49-F238E27FC236}">
                <a16:creationId xmlns:a16="http://schemas.microsoft.com/office/drawing/2014/main" id="{44E6FA0F-7102-B442-94F9-F9D036D748DB}"/>
              </a:ext>
            </a:extLst>
          </p:cNvPr>
          <p:cNvPicPr>
            <a:picLocks noChangeAspect="1"/>
          </p:cNvPicPr>
          <p:nvPr/>
        </p:nvPicPr>
        <p:blipFill>
          <a:blip r:embed="rId3"/>
          <a:stretch>
            <a:fillRect/>
          </a:stretch>
        </p:blipFill>
        <p:spPr>
          <a:xfrm>
            <a:off x="288317" y="1196752"/>
            <a:ext cx="8532440" cy="47866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1000"/>
                                  </p:stCondLst>
                                  <p:childTnLst>
                                    <p:set>
                                      <p:cBhvr>
                                        <p:cTn id="6" dur="1" fill="hold">
                                          <p:stCondLst>
                                            <p:cond delay="0"/>
                                          </p:stCondLst>
                                        </p:cTn>
                                        <p:tgtEl>
                                          <p:spTgt spid="20482"/>
                                        </p:tgtEl>
                                        <p:attrNameLst>
                                          <p:attrName>style.visibility</p:attrName>
                                        </p:attrNameLst>
                                      </p:cBhvr>
                                      <p:to>
                                        <p:strVal val="visible"/>
                                      </p:to>
                                    </p:set>
                                    <p:animEffect transition="in" filter="barn(outHorizontal)">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checkerboard(down)">
                                      <p:cBhvr>
                                        <p:cTn id="12"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5" grpId="0" autoUpdateAnimBg="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3424</Words>
  <Application>Microsoft Macintosh PowerPoint</Application>
  <PresentationFormat>Bildschirmpräsentation (4:3)</PresentationFormat>
  <Paragraphs>349</Paragraphs>
  <Slides>41</Slides>
  <Notes>34</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4</vt:i4>
      </vt:variant>
      <vt:variant>
        <vt:lpstr>Folientitel</vt:lpstr>
      </vt:variant>
      <vt:variant>
        <vt:i4>41</vt:i4>
      </vt:variant>
    </vt:vector>
  </HeadingPairs>
  <TitlesOfParts>
    <vt:vector size="49" baseType="lpstr">
      <vt:lpstr>Arial</vt:lpstr>
      <vt:lpstr>Calibri</vt:lpstr>
      <vt:lpstr>Chevalin</vt:lpstr>
      <vt:lpstr>Office-Design</vt:lpstr>
      <vt:lpstr>Formel</vt:lpstr>
      <vt:lpstr>Equation</vt:lpstr>
      <vt:lpstr>Equation.DSMT4</vt:lpstr>
      <vt:lpstr>Arbeitsblatt</vt:lpstr>
      <vt:lpstr>Meteorologie</vt:lpstr>
      <vt:lpstr>PowerPoint-Präsentation</vt:lpstr>
      <vt:lpstr>Inhalt</vt:lpstr>
      <vt:lpstr>PowerPoint-Präsentation</vt:lpstr>
      <vt:lpstr>Meteorologie</vt:lpstr>
      <vt:lpstr>Atmosphäre</vt:lpstr>
      <vt:lpstr>Wasser in der Atmosphäre</vt:lpstr>
      <vt:lpstr>Wetter ...</vt:lpstr>
      <vt:lpstr>Der Luftdruck</vt:lpstr>
      <vt:lpstr>Der Luftdruck</vt:lpstr>
      <vt:lpstr>Messung des Luftdrucks</vt:lpstr>
      <vt:lpstr>Saughöhe von Pumpen</vt:lpstr>
      <vt:lpstr>Saughöhe von Pumpen</vt:lpstr>
      <vt:lpstr>Messung des Luftdrucks</vt:lpstr>
      <vt:lpstr>Messung des Luftdrucks</vt:lpstr>
      <vt:lpstr>Änderung des Luftdrucks</vt:lpstr>
      <vt:lpstr>Die barometrische Höhenstufe</vt:lpstr>
      <vt:lpstr>Die barometrische Höhenstufe</vt:lpstr>
      <vt:lpstr>Die Lufttemperatur</vt:lpstr>
      <vt:lpstr>PowerPoint-Präsentation</vt:lpstr>
      <vt:lpstr>Spektrum des Sonnenlichts</vt:lpstr>
      <vt:lpstr>Temperaturverlauf</vt:lpstr>
      <vt:lpstr>Temperatur</vt:lpstr>
      <vt:lpstr>Temperaturrekorde</vt:lpstr>
      <vt:lpstr>Luftfeuchtigkeit</vt:lpstr>
      <vt:lpstr>Regen-Rekorde</vt:lpstr>
      <vt:lpstr>Luftfeuchtigkeit</vt:lpstr>
      <vt:lpstr>Luftfeuchtigkeit</vt:lpstr>
      <vt:lpstr>Luftfeuchtigkeit</vt:lpstr>
      <vt:lpstr>Luftfeuchtigkeit</vt:lpstr>
      <vt:lpstr>Berechnung der Basishöhe</vt:lpstr>
      <vt:lpstr>Die Taupunktsänderung</vt:lpstr>
      <vt:lpstr>Berechnung der Basishöhe</vt:lpstr>
      <vt:lpstr>Grafische Basisbestimmung</vt:lpstr>
      <vt:lpstr>Aspirations-Psychrometer</vt:lpstr>
      <vt:lpstr>ICAO-Standard-Atmosphäre</vt:lpstr>
      <vt:lpstr>Bestimmung des ICAO-Schichtungsgradienten</vt:lpstr>
      <vt:lpstr>Berechnung der Dichtehöhe</vt:lpstr>
      <vt:lpstr>Berechnung der Dichtehöhe</vt:lpstr>
      <vt:lpstr>Berechnung der Dichtehöhe</vt:lpstr>
      <vt:lpstr>Berechnung der Dichtehöhe</vt:lpstr>
    </vt:vector>
  </TitlesOfParts>
  <Company>PHGD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Anmerkungen zur Wetterkunde</dc:title>
  <dc:creator>Helmut Albrecht</dc:creator>
  <cp:lastModifiedBy>emu9657@gmail.com</cp:lastModifiedBy>
  <cp:revision>36</cp:revision>
  <dcterms:created xsi:type="dcterms:W3CDTF">2011-02-07T14:49:06Z</dcterms:created>
  <dcterms:modified xsi:type="dcterms:W3CDTF">2022-03-18T16:51:39Z</dcterms:modified>
</cp:coreProperties>
</file>